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9"/>
  </p:notesMasterIdLst>
  <p:handoutMasterIdLst>
    <p:handoutMasterId r:id="rId50"/>
  </p:handout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90" r:id="rId15"/>
    <p:sldId id="306" r:id="rId16"/>
    <p:sldId id="294" r:id="rId17"/>
    <p:sldId id="270" r:id="rId18"/>
    <p:sldId id="271" r:id="rId19"/>
    <p:sldId id="272" r:id="rId20"/>
    <p:sldId id="273" r:id="rId21"/>
    <p:sldId id="274" r:id="rId22"/>
    <p:sldId id="275" r:id="rId23"/>
    <p:sldId id="276" r:id="rId24"/>
    <p:sldId id="277" r:id="rId25"/>
    <p:sldId id="307" r:id="rId26"/>
    <p:sldId id="295" r:id="rId27"/>
    <p:sldId id="278" r:id="rId28"/>
    <p:sldId id="279" r:id="rId29"/>
    <p:sldId id="280" r:id="rId30"/>
    <p:sldId id="281" r:id="rId31"/>
    <p:sldId id="282" r:id="rId32"/>
    <p:sldId id="297" r:id="rId33"/>
    <p:sldId id="298" r:id="rId34"/>
    <p:sldId id="299" r:id="rId35"/>
    <p:sldId id="283" r:id="rId36"/>
    <p:sldId id="284" r:id="rId37"/>
    <p:sldId id="300" r:id="rId38"/>
    <p:sldId id="302" r:id="rId39"/>
    <p:sldId id="285" r:id="rId40"/>
    <p:sldId id="286" r:id="rId41"/>
    <p:sldId id="287" r:id="rId42"/>
    <p:sldId id="303" r:id="rId43"/>
    <p:sldId id="304" r:id="rId44"/>
    <p:sldId id="305" r:id="rId45"/>
    <p:sldId id="308" r:id="rId46"/>
    <p:sldId id="309" r:id="rId47"/>
    <p:sldId id="289"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6228"/>
    <a:srgbClr val="3366CC"/>
    <a:srgbClr val="003399"/>
    <a:srgbClr val="FFCC00"/>
    <a:srgbClr val="E0AA62"/>
    <a:srgbClr val="2117E7"/>
    <a:srgbClr val="1E15D7"/>
    <a:srgbClr val="1A12BC"/>
    <a:srgbClr val="1811A9"/>
    <a:srgbClr val="484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0" autoAdjust="0"/>
    <p:restoredTop sz="94472" autoAdjust="0"/>
  </p:normalViewPr>
  <p:slideViewPr>
    <p:cSldViewPr>
      <p:cViewPr varScale="1">
        <p:scale>
          <a:sx n="70" d="100"/>
          <a:sy n="70" d="100"/>
        </p:scale>
        <p:origin x="14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8C0B6C55-D7C8-4EE3-B9E1-68C0F6813E8D}" type="slidenum">
              <a:rPr lang="en-US"/>
              <a:pPr>
                <a:defRPr/>
              </a:pPr>
              <a:t>‹#›</a:t>
            </a:fld>
            <a:endParaRPr lang="en-US" dirty="0"/>
          </a:p>
        </p:txBody>
      </p:sp>
    </p:spTree>
    <p:extLst>
      <p:ext uri="{BB962C8B-B14F-4D97-AF65-F5344CB8AC3E}">
        <p14:creationId xmlns:p14="http://schemas.microsoft.com/office/powerpoint/2010/main" val="3287931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982A99A8-7720-402D-82CC-E1B20470D4CE}" type="slidenum">
              <a:rPr lang="en-US"/>
              <a:pPr>
                <a:defRPr/>
              </a:pPr>
              <a:t>‹#›</a:t>
            </a:fld>
            <a:endParaRPr lang="en-US" dirty="0"/>
          </a:p>
        </p:txBody>
      </p:sp>
    </p:spTree>
    <p:extLst>
      <p:ext uri="{BB962C8B-B14F-4D97-AF65-F5344CB8AC3E}">
        <p14:creationId xmlns:p14="http://schemas.microsoft.com/office/powerpoint/2010/main" val="41064408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EF532AD4-4CDF-4770-8C64-063767701F8B}" type="slidenum">
              <a:rPr lang="en-US" smtClean="0">
                <a:cs typeface="Arial" charset="0"/>
              </a:rPr>
              <a:pPr/>
              <a:t>1</a:t>
            </a:fld>
            <a:endParaRPr lang="en-US" dirty="0" smtClean="0">
              <a:cs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24910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B77291CA-4EBF-4EF1-8966-FF3FCAD70AA7}" type="slidenum">
              <a:rPr lang="en-US" smtClean="0">
                <a:cs typeface="Arial" charset="0"/>
              </a:rPr>
              <a:pPr/>
              <a:t>10</a:t>
            </a:fld>
            <a:endParaRPr lang="en-US" dirty="0" smtClean="0">
              <a:cs typeface="Arial"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91755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9426DE3F-9A31-4B84-A306-4420C6CA6510}" type="slidenum">
              <a:rPr lang="en-US" smtClean="0">
                <a:cs typeface="Arial" charset="0"/>
              </a:rPr>
              <a:pPr/>
              <a:t>11</a:t>
            </a:fld>
            <a:endParaRPr lang="en-US" dirty="0" smtClean="0">
              <a:cs typeface="Arial"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115817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0F7B4FB6-1838-44FA-A84D-9230350B1EDB}" type="slidenum">
              <a:rPr lang="en-US" smtClean="0">
                <a:cs typeface="Arial" charset="0"/>
              </a:rPr>
              <a:pPr/>
              <a:t>12</a:t>
            </a:fld>
            <a:endParaRPr lang="en-US" dirty="0" smtClean="0">
              <a:cs typeface="Arial" charset="0"/>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525225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0E6369AA-818B-46AD-B6FC-F768C14EF27E}" type="slidenum">
              <a:rPr lang="en-US" smtClean="0">
                <a:cs typeface="Arial" charset="0"/>
              </a:rPr>
              <a:pPr/>
              <a:t>13</a:t>
            </a:fld>
            <a:endParaRPr lang="en-US" dirty="0" smtClean="0">
              <a:cs typeface="Arial" charset="0"/>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996635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773EEADE-3582-49BE-BEDD-89213221CFA1}" type="slidenum">
              <a:rPr lang="en-US" smtClean="0">
                <a:cs typeface="Arial" charset="0"/>
              </a:rPr>
              <a:pPr/>
              <a:t>14</a:t>
            </a:fld>
            <a:endParaRPr lang="en-US" dirty="0" smtClean="0">
              <a:cs typeface="Arial"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969952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293C5ABF-BCE1-494D-840A-50ADAA5F1312}" type="slidenum">
              <a:rPr lang="en-US" smtClean="0">
                <a:cs typeface="Arial" charset="0"/>
              </a:rPr>
              <a:pPr/>
              <a:t>15</a:t>
            </a:fld>
            <a:endParaRPr lang="en-US" dirty="0" smtClean="0">
              <a:cs typeface="Arial"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6112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FE47D18F-D8B6-4700-9D61-E67E3483AE65}" type="slidenum">
              <a:rPr lang="en-US" smtClean="0">
                <a:cs typeface="Arial" charset="0"/>
              </a:rPr>
              <a:pPr/>
              <a:t>16</a:t>
            </a:fld>
            <a:endParaRPr lang="en-US" dirty="0" smtClean="0">
              <a:cs typeface="Arial"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09048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DF569E41-E4C7-47FC-ABD6-C7D91C2E4846}" type="slidenum">
              <a:rPr lang="en-US" smtClean="0">
                <a:cs typeface="Arial" charset="0"/>
              </a:rPr>
              <a:pPr/>
              <a:t>17</a:t>
            </a:fld>
            <a:endParaRPr lang="en-US" dirty="0" smtClean="0">
              <a:cs typeface="Arial"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654460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53164B32-94BF-4630-9C78-55AAD64EACE0}" type="slidenum">
              <a:rPr lang="en-US" smtClean="0">
                <a:cs typeface="Arial" charset="0"/>
              </a:rPr>
              <a:pPr/>
              <a:t>18</a:t>
            </a:fld>
            <a:endParaRPr lang="en-US" dirty="0" smtClean="0">
              <a:cs typeface="Arial" charset="0"/>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050278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D64C6513-9565-4C5D-AFCB-C2694363A939}" type="slidenum">
              <a:rPr lang="en-US" smtClean="0">
                <a:cs typeface="Arial" charset="0"/>
              </a:rPr>
              <a:pPr/>
              <a:t>19</a:t>
            </a:fld>
            <a:endParaRPr lang="en-US" dirty="0" smtClean="0">
              <a:cs typeface="Arial"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73987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37CEA602-B910-402C-B7BE-2E2E86847BE4}" type="slidenum">
              <a:rPr lang="en-US" smtClean="0">
                <a:cs typeface="Arial" charset="0"/>
              </a:rPr>
              <a:pPr/>
              <a:t>2</a:t>
            </a:fld>
            <a:endParaRPr lang="en-US" dirty="0" smtClean="0">
              <a:cs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1955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8FFE7A71-3BED-46DB-95DC-8396A5C40918}" type="slidenum">
              <a:rPr lang="en-US" smtClean="0">
                <a:cs typeface="Arial" charset="0"/>
              </a:rPr>
              <a:pPr/>
              <a:t>20</a:t>
            </a:fld>
            <a:endParaRPr lang="en-US" dirty="0" smtClean="0">
              <a:cs typeface="Arial"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670051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86597EBE-6298-48F0-8383-D56D6A70C77E}" type="slidenum">
              <a:rPr lang="en-US" smtClean="0">
                <a:cs typeface="Arial" charset="0"/>
              </a:rPr>
              <a:pPr/>
              <a:t>21</a:t>
            </a:fld>
            <a:endParaRPr lang="en-US" dirty="0" smtClean="0">
              <a:cs typeface="Arial"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34354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B90E198F-33CB-4412-865F-14B6E3F1562F}" type="slidenum">
              <a:rPr lang="en-US" smtClean="0">
                <a:cs typeface="Arial" charset="0"/>
              </a:rPr>
              <a:pPr/>
              <a:t>22</a:t>
            </a:fld>
            <a:endParaRPr lang="en-US" dirty="0" smtClean="0">
              <a:cs typeface="Arial" charset="0"/>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94050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C767188A-E8FD-4C65-A111-C99C738A6A88}" type="slidenum">
              <a:rPr lang="en-US" smtClean="0">
                <a:cs typeface="Arial" charset="0"/>
              </a:rPr>
              <a:pPr/>
              <a:t>23</a:t>
            </a:fld>
            <a:endParaRPr lang="en-US" dirty="0" smtClean="0">
              <a:cs typeface="Arial"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280564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C72FBABD-871A-44AA-AF5A-C3588C49F279}" type="slidenum">
              <a:rPr lang="en-US" smtClean="0">
                <a:cs typeface="Arial" charset="0"/>
              </a:rPr>
              <a:pPr/>
              <a:t>24</a:t>
            </a:fld>
            <a:endParaRPr lang="en-US" dirty="0" smtClean="0">
              <a:cs typeface="Arial"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3062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206ECBE4-D037-4D90-A4DD-A35CDB05123C}" type="slidenum">
              <a:rPr lang="en-US" smtClean="0">
                <a:cs typeface="Arial" charset="0"/>
              </a:rPr>
              <a:pPr/>
              <a:t>25</a:t>
            </a:fld>
            <a:endParaRPr lang="en-US" dirty="0" smtClean="0">
              <a:cs typeface="Arial"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750947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8FE871E7-A9A6-4EE7-9D1F-F1B1649F6068}" type="slidenum">
              <a:rPr lang="en-US" smtClean="0">
                <a:cs typeface="Arial" charset="0"/>
              </a:rPr>
              <a:pPr/>
              <a:t>26</a:t>
            </a:fld>
            <a:endParaRPr lang="en-US" dirty="0" smtClean="0">
              <a:cs typeface="Arial"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98076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35EADA9A-AB33-44DC-899E-18D00996C41B}" type="slidenum">
              <a:rPr lang="en-US" smtClean="0">
                <a:cs typeface="Arial" charset="0"/>
              </a:rPr>
              <a:pPr/>
              <a:t>27</a:t>
            </a:fld>
            <a:endParaRPr lang="en-US" dirty="0" smtClean="0">
              <a:cs typeface="Arial"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2293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E3FCAF19-A257-403B-9A58-A8ABE7076792}" type="slidenum">
              <a:rPr lang="en-US" smtClean="0">
                <a:cs typeface="Arial" charset="0"/>
              </a:rPr>
              <a:pPr/>
              <a:t>28</a:t>
            </a:fld>
            <a:endParaRPr lang="en-US" dirty="0" smtClean="0">
              <a:cs typeface="Arial"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962262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p:spPr>
        <p:txBody>
          <a:bodyPr/>
          <a:lstStyle/>
          <a:p>
            <a:fld id="{B5BBCA90-976A-4652-ADBD-887014366610}" type="slidenum">
              <a:rPr lang="en-US" smtClean="0">
                <a:cs typeface="Arial" charset="0"/>
              </a:rPr>
              <a:pPr/>
              <a:t>29</a:t>
            </a:fld>
            <a:endParaRPr lang="en-US" dirty="0" smtClean="0">
              <a:cs typeface="Arial"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04072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8F8DA99B-00DB-4CFA-9FAF-4EAF2F32F371}" type="slidenum">
              <a:rPr lang="en-US" smtClean="0">
                <a:cs typeface="Arial" charset="0"/>
              </a:rPr>
              <a:pPr/>
              <a:t>3</a:t>
            </a:fld>
            <a:endParaRPr lang="en-US" dirty="0" smtClean="0">
              <a:cs typeface="Arial"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45706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92C3C872-9AD2-4025-BFDD-D9DA62B552E5}" type="slidenum">
              <a:rPr lang="en-US" smtClean="0">
                <a:cs typeface="Arial" charset="0"/>
              </a:rPr>
              <a:pPr/>
              <a:t>30</a:t>
            </a:fld>
            <a:endParaRPr lang="en-US" dirty="0" smtClean="0">
              <a:cs typeface="Arial"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102293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0C2C2F19-165D-4AA2-A9D5-4568D0EBEAAC}" type="slidenum">
              <a:rPr lang="en-US" smtClean="0">
                <a:cs typeface="Arial" charset="0"/>
              </a:rPr>
              <a:pPr/>
              <a:t>31</a:t>
            </a:fld>
            <a:endParaRPr lang="en-US" dirty="0" smtClean="0">
              <a:cs typeface="Arial"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859885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p:spPr>
        <p:txBody>
          <a:bodyPr/>
          <a:lstStyle/>
          <a:p>
            <a:fld id="{DC8707DE-C7BB-4E2F-A4EF-4A0B6FE61837}" type="slidenum">
              <a:rPr lang="en-US" smtClean="0">
                <a:cs typeface="Arial" charset="0"/>
              </a:rPr>
              <a:pPr/>
              <a:t>32</a:t>
            </a:fld>
            <a:endParaRPr lang="en-US" dirty="0" smtClean="0">
              <a:cs typeface="Arial"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904154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D334D17F-4653-43F0-9CE0-C92703B001C8}" type="slidenum">
              <a:rPr lang="en-US" smtClean="0">
                <a:cs typeface="Arial" charset="0"/>
              </a:rPr>
              <a:pPr/>
              <a:t>33</a:t>
            </a:fld>
            <a:endParaRPr lang="en-US" dirty="0" smtClean="0">
              <a:cs typeface="Arial"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199122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81B2CD42-D736-4875-8186-24E88632E947}" type="slidenum">
              <a:rPr lang="en-US" smtClean="0">
                <a:cs typeface="Arial" charset="0"/>
              </a:rPr>
              <a:pPr/>
              <a:t>34</a:t>
            </a:fld>
            <a:endParaRPr lang="en-US" dirty="0" smtClean="0">
              <a:cs typeface="Arial"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619789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4C52CCCC-C9E4-4281-8D32-7B99A46AF2A5}" type="slidenum">
              <a:rPr lang="en-US" smtClean="0">
                <a:cs typeface="Arial" charset="0"/>
              </a:rPr>
              <a:pPr/>
              <a:t>35</a:t>
            </a:fld>
            <a:endParaRPr lang="en-US" dirty="0" smtClean="0">
              <a:cs typeface="Arial"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323036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7FD21ECA-2D52-4A4F-B34C-C98C569F91EF}" type="slidenum">
              <a:rPr lang="en-US" smtClean="0">
                <a:cs typeface="Arial" charset="0"/>
              </a:rPr>
              <a:pPr/>
              <a:t>36</a:t>
            </a:fld>
            <a:endParaRPr lang="en-US" dirty="0" smtClean="0">
              <a:cs typeface="Arial"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09019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231C192D-FAA8-4EF7-A3A0-15457849285B}" type="slidenum">
              <a:rPr lang="en-US" smtClean="0">
                <a:cs typeface="Arial" charset="0"/>
              </a:rPr>
              <a:pPr/>
              <a:t>37</a:t>
            </a:fld>
            <a:endParaRPr lang="en-US" dirty="0" smtClean="0">
              <a:cs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903392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231C192D-FAA8-4EF7-A3A0-15457849285B}" type="slidenum">
              <a:rPr lang="en-US" smtClean="0">
                <a:cs typeface="Arial" charset="0"/>
              </a:rPr>
              <a:pPr/>
              <a:t>38</a:t>
            </a:fld>
            <a:endParaRPr lang="en-US" dirty="0" smtClean="0">
              <a:cs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236148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C3024EBD-87A9-4460-A61E-01D2E15D352A}" type="slidenum">
              <a:rPr lang="en-US" smtClean="0">
                <a:cs typeface="Arial" charset="0"/>
              </a:rPr>
              <a:pPr/>
              <a:t>39</a:t>
            </a:fld>
            <a:endParaRPr lang="en-US" dirty="0" smtClean="0">
              <a:cs typeface="Arial"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88444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p:spPr>
        <p:txBody>
          <a:bodyPr/>
          <a:lstStyle/>
          <a:p>
            <a:fld id="{8A0C47FC-282B-4405-BF2F-D09886CE0C99}" type="slidenum">
              <a:rPr lang="en-US" smtClean="0">
                <a:cs typeface="Arial" charset="0"/>
              </a:rPr>
              <a:pPr/>
              <a:t>4</a:t>
            </a:fld>
            <a:endParaRPr lang="en-US" dirty="0" smtClean="0">
              <a:cs typeface="Arial"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89420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p:spPr>
        <p:txBody>
          <a:bodyPr/>
          <a:lstStyle/>
          <a:p>
            <a:fld id="{4FF7175D-4F6B-4FDC-A2DA-A27FF1E2EABE}" type="slidenum">
              <a:rPr lang="en-US" smtClean="0">
                <a:cs typeface="Arial" charset="0"/>
              </a:rPr>
              <a:pPr/>
              <a:t>40</a:t>
            </a:fld>
            <a:endParaRPr lang="en-US" dirty="0" smtClean="0">
              <a:cs typeface="Arial"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9846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p:spPr>
        <p:txBody>
          <a:bodyPr/>
          <a:lstStyle/>
          <a:p>
            <a:fld id="{2886AD88-7687-4704-B04A-C184E4194955}" type="slidenum">
              <a:rPr lang="en-US" smtClean="0">
                <a:cs typeface="Arial" charset="0"/>
              </a:rPr>
              <a:pPr/>
              <a:t>41</a:t>
            </a:fld>
            <a:endParaRPr lang="en-US" dirty="0" smtClean="0">
              <a:cs typeface="Arial"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999284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231C192D-FAA8-4EF7-A3A0-15457849285B}" type="slidenum">
              <a:rPr lang="en-US" smtClean="0">
                <a:cs typeface="Arial" charset="0"/>
              </a:rPr>
              <a:pPr/>
              <a:t>42</a:t>
            </a:fld>
            <a:endParaRPr lang="en-US" dirty="0" smtClean="0">
              <a:cs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12251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231C192D-FAA8-4EF7-A3A0-15457849285B}" type="slidenum">
              <a:rPr lang="en-US" smtClean="0">
                <a:cs typeface="Arial" charset="0"/>
              </a:rPr>
              <a:pPr/>
              <a:t>43</a:t>
            </a:fld>
            <a:endParaRPr lang="en-US" dirty="0" smtClean="0">
              <a:cs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19979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p:spPr>
        <p:txBody>
          <a:bodyPr/>
          <a:lstStyle/>
          <a:p>
            <a:fld id="{231C192D-FAA8-4EF7-A3A0-15457849285B}" type="slidenum">
              <a:rPr lang="en-US" smtClean="0">
                <a:cs typeface="Arial" charset="0"/>
              </a:rPr>
              <a:pPr/>
              <a:t>44</a:t>
            </a:fld>
            <a:endParaRPr lang="en-US" dirty="0" smtClean="0">
              <a:cs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84118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52525" y="692150"/>
            <a:ext cx="4554538" cy="3416300"/>
          </a:xfrm>
          <a:ln/>
        </p:spPr>
      </p:sp>
      <p:sp>
        <p:nvSpPr>
          <p:cNvPr id="18434" name="Rectangle 3"/>
          <p:cNvSpPr>
            <a:spLocks noGrp="1" noChangeArrowheads="1"/>
          </p:cNvSpPr>
          <p:nvPr>
            <p:ph type="body" idx="1"/>
          </p:nvPr>
        </p:nvSpPr>
        <p:spPr>
          <a:xfrm>
            <a:off x="914400" y="4343400"/>
            <a:ext cx="5029200" cy="4114800"/>
          </a:xfrm>
          <a:noFill/>
          <a:ln/>
        </p:spPr>
        <p:txBody>
          <a:bodyPr lIns="90483" tIns="44448" rIns="90483" bIns="44448"/>
          <a:lstStyle/>
          <a:p>
            <a:endParaRPr lang="en-US" dirty="0" smtClean="0"/>
          </a:p>
        </p:txBody>
      </p:sp>
    </p:spTree>
    <p:extLst>
      <p:ext uri="{BB962C8B-B14F-4D97-AF65-F5344CB8AC3E}">
        <p14:creationId xmlns:p14="http://schemas.microsoft.com/office/powerpoint/2010/main" val="448688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85A5B703-7A26-4241-A2F4-4413C674ACF7}" type="slidenum">
              <a:rPr lang="en-US" smtClean="0">
                <a:cs typeface="Arial" charset="0"/>
              </a:rPr>
              <a:pPr/>
              <a:t>47</a:t>
            </a:fld>
            <a:endParaRPr lang="en-US" dirty="0" smtClean="0">
              <a:cs typeface="Arial"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2108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p:spPr>
        <p:txBody>
          <a:bodyPr/>
          <a:lstStyle/>
          <a:p>
            <a:fld id="{024E6692-160D-47E8-903C-AB6768E7B343}" type="slidenum">
              <a:rPr lang="en-US" smtClean="0">
                <a:cs typeface="Arial" charset="0"/>
              </a:rPr>
              <a:pPr/>
              <a:t>5</a:t>
            </a:fld>
            <a:endParaRPr lang="en-US" dirty="0" smtClean="0">
              <a:cs typeface="Arial"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08682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E48914FA-C177-47A3-AD7D-392905004A53}" type="slidenum">
              <a:rPr lang="en-US" smtClean="0">
                <a:cs typeface="Arial" charset="0"/>
              </a:rPr>
              <a:pPr/>
              <a:t>6</a:t>
            </a:fld>
            <a:endParaRPr lang="en-US" dirty="0" smtClean="0">
              <a:cs typeface="Arial"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02569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F98260F2-7F80-4AA9-8743-8B3562EC558D}" type="slidenum">
              <a:rPr lang="en-US" smtClean="0">
                <a:cs typeface="Arial" charset="0"/>
              </a:rPr>
              <a:pPr/>
              <a:t>7</a:t>
            </a:fld>
            <a:endParaRPr lang="en-US" dirty="0" smtClean="0">
              <a:cs typeface="Arial"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20102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1A3BD5F5-482D-4DD6-911A-3AC84FA4DB37}" type="slidenum">
              <a:rPr lang="en-US" smtClean="0">
                <a:cs typeface="Arial" charset="0"/>
              </a:rPr>
              <a:pPr/>
              <a:t>8</a:t>
            </a:fld>
            <a:endParaRPr lang="en-US" dirty="0" smtClean="0">
              <a:cs typeface="Arial"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6161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F4852111-EAEC-4FCE-B3A2-F332EE8B3013}" type="slidenum">
              <a:rPr lang="en-US" smtClean="0">
                <a:cs typeface="Arial" charset="0"/>
              </a:rPr>
              <a:pPr/>
              <a:t>9</a:t>
            </a:fld>
            <a:endParaRPr lang="en-US" dirty="0" smtClean="0">
              <a:cs typeface="Arial"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86867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4F6228"/>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1-</a:t>
            </a:r>
            <a:fld id="{EB113DCE-7BD3-4A08-A827-805AEF36AFC1}"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1-</a:t>
            </a:r>
            <a:fld id="{01D876D9-FC0F-40CF-B8E2-14A146826416}"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1-</a:t>
            </a:r>
            <a:fld id="{86D29DE9-4F50-4927-B971-FDBFC0D07EEC}"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1-</a:t>
            </a:r>
            <a:fld id="{003F08E3-EF1B-4A9E-A05A-8122D5D8E81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1-</a:t>
            </a:r>
            <a:fld id="{CEC96F01-D13F-4D36-8750-F2990B3AC0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1-</a:t>
            </a:r>
            <a:fld id="{415D5194-FA52-4D23-A397-A7D80ECFDFD3}"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1-</a:t>
            </a:r>
            <a:fld id="{7FA41283-78CC-4CF6-985C-B4C436009C12}"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smtClean="0"/>
              <a:t>1-</a:t>
            </a:r>
            <a:fld id="{FAD59D45-9A81-4187-A0B8-825210711EFE}"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1-</a:t>
            </a:r>
            <a:fld id="{FDB2189C-3D98-492A-9DFD-E62719C4BB09}"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1-</a:t>
            </a:r>
            <a:fld id="{C4687BB3-A1FB-4D3B-9915-8BF21EF79935}"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1-</a:t>
            </a:r>
            <a:fld id="{82796E7F-88AC-44E5-B412-080C276FAC6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3"/>
          <a:stretch>
            <a:fillRect/>
          </a:stretch>
        </p:blipFill>
        <p:spPr>
          <a:xfrm>
            <a:off x="152400" y="228600"/>
            <a:ext cx="1216103" cy="1216103"/>
          </a:xfrm>
          <a:prstGeom prst="rect">
            <a:avLst/>
          </a:prstGeom>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smtClean="0"/>
              <a:t>KROENKE and AUER - DATABASE CONCEPTS (7th Edition)                                      Copyright © 2015 Pearson Education,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dirty="0" smtClean="0"/>
              <a:t>1-</a:t>
            </a:r>
            <a:fld id="{69CBA737-CAFA-4E12-94B6-F6D37D0517AF}"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4F6228"/>
          </a:solidFill>
          <a:ln w="9525">
            <a:solidFill>
              <a:schemeClr val="tx1"/>
            </a:solidFill>
            <a:miter lim="800000"/>
            <a:headEnd/>
            <a:tailEnd/>
          </a:ln>
          <a:effectLst/>
        </p:spPr>
        <p:txBody>
          <a:bodyPr wrap="none" anchor="ctr"/>
          <a:lstStyle/>
          <a:p>
            <a:pPr>
              <a:defRPr/>
            </a:pPr>
            <a:endParaRPr lang="en-US">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4F6228"/>
            </a:solidFill>
            <a:round/>
            <a:headEnd/>
            <a:tailEnd/>
          </a:ln>
          <a:effectLst/>
        </p:spPr>
        <p:txBody>
          <a:bodyPr/>
          <a:lstStyle/>
          <a:p>
            <a:pPr>
              <a:defRPr/>
            </a:pPr>
            <a:endParaRPr lang="en-US">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1524000" y="3124200"/>
            <a:ext cx="7391400" cy="3604260"/>
          </a:xfrm>
          <a:prstGeom prst="rect">
            <a:avLst/>
          </a:prstGeom>
        </p:spPr>
      </p:pic>
      <p:sp>
        <p:nvSpPr>
          <p:cNvPr id="15362" name="Rectangle 13"/>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Getting Started</a:t>
            </a:r>
          </a:p>
        </p:txBody>
      </p:sp>
      <p:sp>
        <p:nvSpPr>
          <p:cNvPr id="15363" name="Rectangle 14"/>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Chapter One</a:t>
            </a:r>
          </a:p>
        </p:txBody>
      </p:sp>
      <p:sp>
        <p:nvSpPr>
          <p:cNvPr id="15364" name="Text Box 17"/>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6228"/>
                </a:solidFill>
                <a:latin typeface="Lucida Sans" pitchFamily="34" charset="0"/>
              </a:rPr>
              <a:t>DATABASE CONCEPTS, </a:t>
            </a:r>
            <a:r>
              <a:rPr lang="en-US" sz="2800" dirty="0" smtClean="0">
                <a:solidFill>
                  <a:srgbClr val="4F6228"/>
                </a:solidFill>
                <a:latin typeface="Lucida Sans" pitchFamily="34" charset="0"/>
              </a:rPr>
              <a:t>7</a:t>
            </a:r>
            <a:r>
              <a:rPr lang="en-US" sz="2800" baseline="30000" dirty="0" smtClean="0">
                <a:solidFill>
                  <a:srgbClr val="4F6228"/>
                </a:solidFill>
                <a:latin typeface="Lucida Sans" pitchFamily="34" charset="0"/>
              </a:rPr>
              <a:t>th</a:t>
            </a:r>
            <a:r>
              <a:rPr lang="en-US" sz="2800" dirty="0" smtClean="0">
                <a:solidFill>
                  <a:srgbClr val="4F6228"/>
                </a:solidFill>
                <a:latin typeface="Lucida Sans" pitchFamily="34" charset="0"/>
              </a:rPr>
              <a:t> </a:t>
            </a:r>
            <a:r>
              <a:rPr lang="en-US" sz="2800" dirty="0">
                <a:solidFill>
                  <a:srgbClr val="4F6228"/>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524000" y="228600"/>
            <a:ext cx="7315200" cy="1143000"/>
          </a:xfrm>
        </p:spPr>
        <p:txBody>
          <a:bodyPr/>
          <a:lstStyle/>
          <a:p>
            <a:r>
              <a:rPr lang="en-US" dirty="0" smtClean="0"/>
              <a:t>Putting the Pieces Back Together</a:t>
            </a:r>
          </a:p>
        </p:txBody>
      </p:sp>
      <p:sp>
        <p:nvSpPr>
          <p:cNvPr id="35842" name="Rectangle 3"/>
          <p:cNvSpPr>
            <a:spLocks noGrp="1" noChangeArrowheads="1"/>
          </p:cNvSpPr>
          <p:nvPr>
            <p:ph idx="1"/>
          </p:nvPr>
        </p:nvSpPr>
        <p:spPr>
          <a:xfrm>
            <a:off x="1447800" y="1676400"/>
            <a:ext cx="7391400" cy="4495800"/>
          </a:xfrm>
        </p:spPr>
        <p:txBody>
          <a:bodyPr/>
          <a:lstStyle/>
          <a:p>
            <a:pPr>
              <a:lnSpc>
                <a:spcPct val="90000"/>
              </a:lnSpc>
            </a:pPr>
            <a:r>
              <a:rPr lang="en-US" sz="2800" dirty="0" smtClean="0"/>
              <a:t>In our relational database, we broke our list into several tables.  Somehow the tables must be </a:t>
            </a:r>
            <a:r>
              <a:rPr lang="en-US" sz="2800" i="1" dirty="0" smtClean="0"/>
              <a:t>joined</a:t>
            </a:r>
            <a:r>
              <a:rPr lang="en-US" sz="2800" dirty="0" smtClean="0"/>
              <a:t> back together.</a:t>
            </a:r>
          </a:p>
          <a:p>
            <a:pPr>
              <a:lnSpc>
                <a:spcPct val="90000"/>
              </a:lnSpc>
            </a:pPr>
            <a:r>
              <a:rPr lang="en-US" sz="2800" dirty="0" smtClean="0"/>
              <a:t>In a relational database, tables are joined together using the value of the data.</a:t>
            </a:r>
          </a:p>
          <a:p>
            <a:pPr>
              <a:lnSpc>
                <a:spcPct val="90000"/>
              </a:lnSpc>
            </a:pPr>
            <a:r>
              <a:rPr lang="en-US" sz="2800" dirty="0" smtClean="0"/>
              <a:t>If a PROJECT has a CUSTOMER, the Customer_ID is stored as a column in the PROJECT table.  The value stored in this column can be used to retrieve specific customer information from the CUSTOMER table.</a:t>
            </a:r>
            <a:endParaRPr lang="en-US" sz="2800" b="1" i="1" dirty="0" smtClean="0"/>
          </a:p>
        </p:txBody>
      </p:sp>
      <p:sp>
        <p:nvSpPr>
          <p:cNvPr id="35843" name="Slide Number Placeholder 2"/>
          <p:cNvSpPr>
            <a:spLocks noGrp="1"/>
          </p:cNvSpPr>
          <p:nvPr>
            <p:ph type="sldNum" sz="quarter" idx="11"/>
          </p:nvPr>
        </p:nvSpPr>
        <p:spPr>
          <a:noFill/>
        </p:spPr>
        <p:txBody>
          <a:bodyPr/>
          <a:lstStyle/>
          <a:p>
            <a:r>
              <a:rPr lang="en-US" dirty="0">
                <a:cs typeface="Arial" charset="0"/>
              </a:rPr>
              <a:t>1-</a:t>
            </a:r>
            <a:fld id="{726EE012-7D35-4372-BE19-F63CEDCA42DE}" type="slidenum">
              <a:rPr lang="en-US">
                <a:cs typeface="Arial" charset="0"/>
              </a:rPr>
              <a:pPr/>
              <a:t>10</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522413" y="274638"/>
            <a:ext cx="7164387" cy="1096962"/>
          </a:xfrm>
        </p:spPr>
        <p:txBody>
          <a:bodyPr/>
          <a:lstStyle/>
          <a:p>
            <a:r>
              <a:rPr lang="en-US" dirty="0" smtClean="0"/>
              <a:t>Sounds Like</a:t>
            </a:r>
            <a:br>
              <a:rPr lang="en-US" dirty="0" smtClean="0"/>
            </a:br>
            <a:r>
              <a:rPr lang="en-US" dirty="0" smtClean="0"/>
              <a:t>More Work, Not Less</a:t>
            </a:r>
          </a:p>
        </p:txBody>
      </p:sp>
      <p:sp>
        <p:nvSpPr>
          <p:cNvPr id="37890" name="Rectangle 3"/>
          <p:cNvSpPr>
            <a:spLocks noGrp="1" noChangeArrowheads="1"/>
          </p:cNvSpPr>
          <p:nvPr>
            <p:ph idx="1"/>
          </p:nvPr>
        </p:nvSpPr>
        <p:spPr/>
        <p:txBody>
          <a:bodyPr/>
          <a:lstStyle/>
          <a:p>
            <a:r>
              <a:rPr lang="en-US" sz="2800" dirty="0" smtClean="0"/>
              <a:t>A relational database is more complicated than a list.</a:t>
            </a:r>
          </a:p>
          <a:p>
            <a:r>
              <a:rPr lang="en-US" sz="2800" dirty="0" smtClean="0"/>
              <a:t>However, a relational database minimizes data redundancy, preserves complex relationships among topics, and allows for partial data.</a:t>
            </a:r>
          </a:p>
          <a:p>
            <a:r>
              <a:rPr lang="en-US" sz="2800" dirty="0" smtClean="0"/>
              <a:t>Furthermore, a relational database provides a solid foundation for user forms and reports.  </a:t>
            </a:r>
          </a:p>
        </p:txBody>
      </p:sp>
      <p:sp>
        <p:nvSpPr>
          <p:cNvPr id="37891" name="Slide Number Placeholder 2"/>
          <p:cNvSpPr>
            <a:spLocks noGrp="1"/>
          </p:cNvSpPr>
          <p:nvPr>
            <p:ph type="sldNum" sz="quarter" idx="11"/>
          </p:nvPr>
        </p:nvSpPr>
        <p:spPr>
          <a:noFill/>
        </p:spPr>
        <p:txBody>
          <a:bodyPr/>
          <a:lstStyle/>
          <a:p>
            <a:r>
              <a:rPr lang="en-US" dirty="0">
                <a:cs typeface="Arial" charset="0"/>
              </a:rPr>
              <a:t>1-</a:t>
            </a:r>
            <a:fld id="{CD2E7FF5-8E06-4A63-9515-DE0963C14873}" type="slidenum">
              <a:rPr lang="en-US">
                <a:cs typeface="Arial" charset="0"/>
              </a:rPr>
              <a:pPr/>
              <a:t>11</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0200"/>
            <a:ext cx="7429886" cy="3065842"/>
          </a:xfrm>
          <a:prstGeom prst="rect">
            <a:avLst/>
          </a:prstGeom>
        </p:spPr>
      </p:pic>
      <p:sp>
        <p:nvSpPr>
          <p:cNvPr id="39938" name="Rectangle 2"/>
          <p:cNvSpPr>
            <a:spLocks noGrp="1" noChangeArrowheads="1"/>
          </p:cNvSpPr>
          <p:nvPr>
            <p:ph type="title"/>
          </p:nvPr>
        </p:nvSpPr>
        <p:spPr/>
        <p:txBody>
          <a:bodyPr/>
          <a:lstStyle/>
          <a:p>
            <a:r>
              <a:rPr lang="en-US" sz="4000" dirty="0" smtClean="0"/>
              <a:t>Relational Database Example</a:t>
            </a:r>
          </a:p>
        </p:txBody>
      </p:sp>
      <p:sp>
        <p:nvSpPr>
          <p:cNvPr id="39939" name="Slide Number Placeholder 2"/>
          <p:cNvSpPr>
            <a:spLocks noGrp="1"/>
          </p:cNvSpPr>
          <p:nvPr>
            <p:ph type="sldNum" sz="quarter" idx="11"/>
          </p:nvPr>
        </p:nvSpPr>
        <p:spPr>
          <a:noFill/>
        </p:spPr>
        <p:txBody>
          <a:bodyPr/>
          <a:lstStyle/>
          <a:p>
            <a:r>
              <a:rPr lang="en-US" dirty="0">
                <a:cs typeface="Arial" charset="0"/>
              </a:rPr>
              <a:t>1-</a:t>
            </a:r>
            <a:fld id="{9F372D32-8654-4FF5-BA47-B28327B1E094}" type="slidenum">
              <a:rPr lang="en-US">
                <a:cs typeface="Arial" charset="0"/>
              </a:rPr>
              <a:pPr/>
              <a:t>12</a:t>
            </a:fld>
            <a:endParaRPr lang="en-US" dirty="0">
              <a:cs typeface="Arial" charset="0"/>
            </a:endParaRPr>
          </a:p>
        </p:txBody>
      </p:sp>
      <p:sp>
        <p:nvSpPr>
          <p:cNvPr id="6" name="TextBox 5"/>
          <p:cNvSpPr txBox="1"/>
          <p:nvPr/>
        </p:nvSpPr>
        <p:spPr>
          <a:xfrm>
            <a:off x="2362201" y="5726668"/>
            <a:ext cx="5562600" cy="369332"/>
          </a:xfrm>
          <a:prstGeom prst="rect">
            <a:avLst/>
          </a:prstGeom>
          <a:noFill/>
        </p:spPr>
        <p:txBody>
          <a:bodyPr wrap="square" rtlCol="0">
            <a:spAutoFit/>
          </a:bodyPr>
          <a:lstStyle/>
          <a:p>
            <a:r>
              <a:rPr lang="en-US" dirty="0" smtClean="0"/>
              <a:t>Figure 1-6: The Adviser and Student Tables</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7394"/>
            <a:ext cx="7467600" cy="2854747"/>
          </a:xfrm>
          <a:prstGeom prst="rect">
            <a:avLst/>
          </a:prstGeom>
        </p:spPr>
      </p:pic>
      <p:sp>
        <p:nvSpPr>
          <p:cNvPr id="41985" name="Rectangle 2"/>
          <p:cNvSpPr>
            <a:spLocks noGrp="1" noChangeArrowheads="1"/>
          </p:cNvSpPr>
          <p:nvPr>
            <p:ph type="title"/>
          </p:nvPr>
        </p:nvSpPr>
        <p:spPr/>
        <p:txBody>
          <a:bodyPr/>
          <a:lstStyle/>
          <a:p>
            <a:r>
              <a:rPr lang="en-US" sz="4000" dirty="0" smtClean="0"/>
              <a:t>A Relational Database Solves the Problems of Lists</a:t>
            </a:r>
          </a:p>
        </p:txBody>
      </p:sp>
      <p:sp>
        <p:nvSpPr>
          <p:cNvPr id="41986" name="Slide Number Placeholder 2"/>
          <p:cNvSpPr>
            <a:spLocks noGrp="1"/>
          </p:cNvSpPr>
          <p:nvPr>
            <p:ph type="sldNum" sz="quarter" idx="11"/>
          </p:nvPr>
        </p:nvSpPr>
        <p:spPr>
          <a:noFill/>
        </p:spPr>
        <p:txBody>
          <a:bodyPr/>
          <a:lstStyle/>
          <a:p>
            <a:r>
              <a:rPr lang="en-US" dirty="0">
                <a:cs typeface="Arial" charset="0"/>
              </a:rPr>
              <a:t>1-</a:t>
            </a:r>
            <a:fld id="{A28B990C-144F-4109-B8DD-9D5DC4F68565}" type="slidenum">
              <a:rPr lang="en-US">
                <a:cs typeface="Arial" charset="0"/>
              </a:rPr>
              <a:pPr/>
              <a:t>13</a:t>
            </a:fld>
            <a:endParaRPr lang="en-US" dirty="0">
              <a:cs typeface="Arial" charset="0"/>
            </a:endParaRPr>
          </a:p>
        </p:txBody>
      </p:sp>
      <p:sp>
        <p:nvSpPr>
          <p:cNvPr id="6" name="TextBox 5"/>
          <p:cNvSpPr txBox="1"/>
          <p:nvPr/>
        </p:nvSpPr>
        <p:spPr>
          <a:xfrm>
            <a:off x="2209800" y="5650468"/>
            <a:ext cx="5867400" cy="369332"/>
          </a:xfrm>
          <a:prstGeom prst="rect">
            <a:avLst/>
          </a:prstGeom>
          <a:noFill/>
        </p:spPr>
        <p:txBody>
          <a:bodyPr wrap="square" rtlCol="0">
            <a:spAutoFit/>
          </a:bodyPr>
          <a:lstStyle/>
          <a:p>
            <a:r>
              <a:rPr lang="en-US" dirty="0" smtClean="0"/>
              <a:t>Figure 1-7:  Modifying the Adviser and Student Tables</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0200"/>
            <a:ext cx="7485089" cy="4267200"/>
          </a:xfrm>
          <a:prstGeom prst="rect">
            <a:avLst/>
          </a:prstGeom>
        </p:spPr>
      </p:pic>
      <p:sp>
        <p:nvSpPr>
          <p:cNvPr id="44034" name="Rectangle 2"/>
          <p:cNvSpPr>
            <a:spLocks noGrp="1" noChangeArrowheads="1"/>
          </p:cNvSpPr>
          <p:nvPr>
            <p:ph type="title"/>
          </p:nvPr>
        </p:nvSpPr>
        <p:spPr/>
        <p:txBody>
          <a:bodyPr/>
          <a:lstStyle/>
          <a:p>
            <a:r>
              <a:rPr lang="en-US" sz="4000" dirty="0" smtClean="0"/>
              <a:t>The Department, Advisor and Student Tables</a:t>
            </a:r>
          </a:p>
        </p:txBody>
      </p:sp>
      <p:sp>
        <p:nvSpPr>
          <p:cNvPr id="44035" name="Slide Number Placeholder 2"/>
          <p:cNvSpPr>
            <a:spLocks noGrp="1"/>
          </p:cNvSpPr>
          <p:nvPr>
            <p:ph type="sldNum" sz="quarter" idx="11"/>
          </p:nvPr>
        </p:nvSpPr>
        <p:spPr>
          <a:noFill/>
        </p:spPr>
        <p:txBody>
          <a:bodyPr/>
          <a:lstStyle/>
          <a:p>
            <a:r>
              <a:rPr lang="en-US" dirty="0">
                <a:cs typeface="Arial" charset="0"/>
              </a:rPr>
              <a:t>1-</a:t>
            </a:r>
            <a:fld id="{C24E6A79-C277-4C55-B2CF-E09117352CEE}" type="slidenum">
              <a:rPr lang="en-US">
                <a:cs typeface="Arial" charset="0"/>
              </a:rPr>
              <a:pPr/>
              <a:t>14</a:t>
            </a:fld>
            <a:endParaRPr lang="en-US" dirty="0">
              <a:cs typeface="Arial" charset="0"/>
            </a:endParaRPr>
          </a:p>
        </p:txBody>
      </p:sp>
      <p:sp>
        <p:nvSpPr>
          <p:cNvPr id="6" name="TextBox 5"/>
          <p:cNvSpPr txBox="1"/>
          <p:nvPr/>
        </p:nvSpPr>
        <p:spPr>
          <a:xfrm>
            <a:off x="2286000" y="5867400"/>
            <a:ext cx="6172200" cy="369332"/>
          </a:xfrm>
          <a:prstGeom prst="rect">
            <a:avLst/>
          </a:prstGeom>
          <a:noFill/>
        </p:spPr>
        <p:txBody>
          <a:bodyPr wrap="square" rtlCol="0">
            <a:spAutoFit/>
          </a:bodyPr>
          <a:lstStyle/>
          <a:p>
            <a:r>
              <a:rPr lang="en-US" dirty="0" smtClean="0"/>
              <a:t>Figure 1-8: The Department, Adviser, and Student Tables</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47801" y="1600200"/>
            <a:ext cx="7315199" cy="4734701"/>
          </a:xfrm>
          <a:prstGeom prst="rect">
            <a:avLst/>
          </a:prstGeom>
        </p:spPr>
      </p:pic>
      <p:sp>
        <p:nvSpPr>
          <p:cNvPr id="50178" name="Rectangle 2"/>
          <p:cNvSpPr>
            <a:spLocks noGrp="1" noChangeArrowheads="1"/>
          </p:cNvSpPr>
          <p:nvPr>
            <p:ph type="title"/>
          </p:nvPr>
        </p:nvSpPr>
        <p:spPr/>
        <p:txBody>
          <a:bodyPr/>
          <a:lstStyle/>
          <a:p>
            <a:r>
              <a:rPr lang="en-US" sz="3600" dirty="0" smtClean="0"/>
              <a:t>The Art Course Database Tables</a:t>
            </a:r>
          </a:p>
        </p:txBody>
      </p:sp>
      <p:sp>
        <p:nvSpPr>
          <p:cNvPr id="50179" name="Slide Number Placeholder 2"/>
          <p:cNvSpPr>
            <a:spLocks noGrp="1"/>
          </p:cNvSpPr>
          <p:nvPr>
            <p:ph type="sldNum" sz="quarter" idx="11"/>
          </p:nvPr>
        </p:nvSpPr>
        <p:spPr>
          <a:noFill/>
        </p:spPr>
        <p:txBody>
          <a:bodyPr/>
          <a:lstStyle/>
          <a:p>
            <a:r>
              <a:rPr lang="en-US" dirty="0">
                <a:cs typeface="Arial" charset="0"/>
              </a:rPr>
              <a:t>1-</a:t>
            </a:r>
            <a:fld id="{FAB77A93-E5B9-4311-9C7F-9632A62B1B70}" type="slidenum">
              <a:rPr lang="en-US">
                <a:cs typeface="Arial" charset="0"/>
              </a:rPr>
              <a:pPr/>
              <a:t>15</a:t>
            </a:fld>
            <a:endParaRPr lang="en-US" dirty="0">
              <a:cs typeface="Arial" charset="0"/>
            </a:endParaRPr>
          </a:p>
        </p:txBody>
      </p:sp>
      <p:sp>
        <p:nvSpPr>
          <p:cNvPr id="6" name="TextBox 5"/>
          <p:cNvSpPr txBox="1"/>
          <p:nvPr/>
        </p:nvSpPr>
        <p:spPr>
          <a:xfrm>
            <a:off x="6553200" y="5181600"/>
            <a:ext cx="2209800" cy="923330"/>
          </a:xfrm>
          <a:prstGeom prst="rect">
            <a:avLst/>
          </a:prstGeom>
          <a:noFill/>
        </p:spPr>
        <p:txBody>
          <a:bodyPr wrap="square" rtlCol="0">
            <a:spAutoFit/>
          </a:bodyPr>
          <a:lstStyle/>
          <a:p>
            <a:r>
              <a:rPr lang="en-US" dirty="0" smtClean="0"/>
              <a:t>Figure 1-10:</a:t>
            </a:r>
            <a:br>
              <a:rPr lang="en-US" dirty="0" smtClean="0"/>
            </a:br>
            <a:r>
              <a:rPr lang="en-US" dirty="0" smtClean="0"/>
              <a:t>The Art Course Database Tables</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28775"/>
            <a:ext cx="7411810" cy="408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2" name="Rectangle 2"/>
          <p:cNvSpPr>
            <a:spLocks noGrp="1" noChangeArrowheads="1"/>
          </p:cNvSpPr>
          <p:nvPr>
            <p:ph type="title"/>
          </p:nvPr>
        </p:nvSpPr>
        <p:spPr/>
        <p:txBody>
          <a:bodyPr/>
          <a:lstStyle/>
          <a:p>
            <a:r>
              <a:rPr lang="en-US" sz="4000" dirty="0" smtClean="0"/>
              <a:t>The Project Equipment Tables</a:t>
            </a:r>
          </a:p>
        </p:txBody>
      </p:sp>
      <p:sp>
        <p:nvSpPr>
          <p:cNvPr id="46083" name="Slide Number Placeholder 2"/>
          <p:cNvSpPr>
            <a:spLocks noGrp="1"/>
          </p:cNvSpPr>
          <p:nvPr>
            <p:ph type="sldNum" sz="quarter" idx="11"/>
          </p:nvPr>
        </p:nvSpPr>
        <p:spPr>
          <a:noFill/>
        </p:spPr>
        <p:txBody>
          <a:bodyPr/>
          <a:lstStyle/>
          <a:p>
            <a:r>
              <a:rPr lang="en-US" dirty="0">
                <a:cs typeface="Arial" charset="0"/>
              </a:rPr>
              <a:t>1-</a:t>
            </a:r>
            <a:fld id="{2102BFE9-8D73-49BF-A5B0-C8D5048586C9}" type="slidenum">
              <a:rPr lang="en-US">
                <a:cs typeface="Arial" charset="0"/>
              </a:rPr>
              <a:pPr/>
              <a:t>16</a:t>
            </a:fld>
            <a:endParaRPr lang="en-US" dirty="0">
              <a:cs typeface="Arial" charset="0"/>
            </a:endParaRPr>
          </a:p>
        </p:txBody>
      </p:sp>
      <p:sp>
        <p:nvSpPr>
          <p:cNvPr id="6" name="TextBox 5"/>
          <p:cNvSpPr txBox="1"/>
          <p:nvPr/>
        </p:nvSpPr>
        <p:spPr>
          <a:xfrm>
            <a:off x="2209800" y="5867400"/>
            <a:ext cx="5943600" cy="369332"/>
          </a:xfrm>
          <a:prstGeom prst="rect">
            <a:avLst/>
          </a:prstGeom>
          <a:noFill/>
        </p:spPr>
        <p:txBody>
          <a:bodyPr wrap="square" rtlCol="0">
            <a:spAutoFit/>
          </a:bodyPr>
          <a:lstStyle/>
          <a:p>
            <a:r>
              <a:rPr lang="en-US" dirty="0" smtClean="0"/>
              <a:t>Figure 1-12: The Project Equipment Database Tables</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447800" y="274638"/>
            <a:ext cx="7239000" cy="1096962"/>
          </a:xfrm>
        </p:spPr>
        <p:txBody>
          <a:bodyPr/>
          <a:lstStyle/>
          <a:p>
            <a:r>
              <a:rPr lang="en-US" dirty="0" smtClean="0"/>
              <a:t>Structured Query Language (SQL)</a:t>
            </a:r>
          </a:p>
        </p:txBody>
      </p:sp>
      <p:sp>
        <p:nvSpPr>
          <p:cNvPr id="48130" name="Rectangle 3"/>
          <p:cNvSpPr>
            <a:spLocks noGrp="1" noChangeArrowheads="1"/>
          </p:cNvSpPr>
          <p:nvPr>
            <p:ph idx="1"/>
          </p:nvPr>
        </p:nvSpPr>
        <p:spPr>
          <a:xfrm>
            <a:off x="1524000" y="1676400"/>
            <a:ext cx="7391400" cy="4495800"/>
          </a:xfrm>
        </p:spPr>
        <p:txBody>
          <a:bodyPr/>
          <a:lstStyle/>
          <a:p>
            <a:r>
              <a:rPr lang="en-US" b="1" dirty="0" smtClean="0"/>
              <a:t>Structured Query Language (SQL)</a:t>
            </a:r>
            <a:r>
              <a:rPr lang="en-US" dirty="0" smtClean="0"/>
              <a:t> is an international standard for creating, processing and querying databases and their tables.</a:t>
            </a:r>
          </a:p>
          <a:p>
            <a:r>
              <a:rPr lang="en-US" dirty="0" smtClean="0"/>
              <a:t>Many database applications use SQL to retrieve, format, report, insert, delete, and/or modify data for users.</a:t>
            </a:r>
          </a:p>
        </p:txBody>
      </p:sp>
      <p:sp>
        <p:nvSpPr>
          <p:cNvPr id="48131" name="Slide Number Placeholder 2"/>
          <p:cNvSpPr>
            <a:spLocks noGrp="1"/>
          </p:cNvSpPr>
          <p:nvPr>
            <p:ph type="sldNum" sz="quarter" idx="11"/>
          </p:nvPr>
        </p:nvSpPr>
        <p:spPr>
          <a:noFill/>
        </p:spPr>
        <p:txBody>
          <a:bodyPr/>
          <a:lstStyle/>
          <a:p>
            <a:r>
              <a:rPr lang="en-US" dirty="0">
                <a:cs typeface="Arial" charset="0"/>
              </a:rPr>
              <a:t>1-</a:t>
            </a:r>
            <a:fld id="{6683B263-704D-4D73-928A-00144D28AA75}" type="slidenum">
              <a:rPr lang="en-US">
                <a:cs typeface="Arial" charset="0"/>
              </a:rPr>
              <a:pPr/>
              <a:t>17</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en-US" dirty="0" smtClean="0"/>
              <a:t>SQL Example</a:t>
            </a:r>
          </a:p>
        </p:txBody>
      </p:sp>
      <p:sp>
        <p:nvSpPr>
          <p:cNvPr id="52226" name="Slide Number Placeholder 2"/>
          <p:cNvSpPr>
            <a:spLocks noGrp="1"/>
          </p:cNvSpPr>
          <p:nvPr>
            <p:ph type="sldNum" sz="quarter" idx="11"/>
          </p:nvPr>
        </p:nvSpPr>
        <p:spPr>
          <a:noFill/>
        </p:spPr>
        <p:txBody>
          <a:bodyPr/>
          <a:lstStyle/>
          <a:p>
            <a:r>
              <a:rPr lang="en-US" dirty="0">
                <a:cs typeface="Arial" charset="0"/>
              </a:rPr>
              <a:t>1-</a:t>
            </a:r>
            <a:fld id="{5141405C-52D2-42B7-AA6D-6A42A3C3C301}" type="slidenum">
              <a:rPr lang="en-US">
                <a:cs typeface="Arial" charset="0"/>
              </a:rPr>
              <a:pPr/>
              <a:t>18</a:t>
            </a:fld>
            <a:endParaRPr lang="en-US" dirty="0">
              <a:cs typeface="Arial" charset="0"/>
            </a:endParaRPr>
          </a:p>
        </p:txBody>
      </p:sp>
      <p:sp>
        <p:nvSpPr>
          <p:cNvPr id="52227" name="Rectangle 3"/>
          <p:cNvSpPr txBox="1">
            <a:spLocks noChangeArrowheads="1"/>
          </p:cNvSpPr>
          <p:nvPr/>
        </p:nvSpPr>
        <p:spPr bwMode="auto">
          <a:xfrm>
            <a:off x="1524000" y="1676400"/>
            <a:ext cx="7391400" cy="4495800"/>
          </a:xfrm>
          <a:prstGeom prst="rect">
            <a:avLst/>
          </a:prstGeom>
          <a:noFill/>
          <a:ln w="9525">
            <a:noFill/>
            <a:miter lim="800000"/>
            <a:headEnd/>
            <a:tailEnd/>
          </a:ln>
        </p:spPr>
        <p:txBody>
          <a:bodyPr/>
          <a:lstStyle/>
          <a:p>
            <a:pPr marL="342900" indent="-342900">
              <a:spcBef>
                <a:spcPct val="20000"/>
              </a:spcBef>
              <a:buFontTx/>
              <a:buChar char="•"/>
            </a:pPr>
            <a:r>
              <a:rPr lang="en-US" sz="3200" dirty="0"/>
              <a:t>We can use SQL to combine the data in the three tables in the Art Course Database to recreate the original list structure of the data.</a:t>
            </a:r>
          </a:p>
          <a:p>
            <a:pPr marL="342900" indent="-342900">
              <a:spcBef>
                <a:spcPct val="20000"/>
              </a:spcBef>
              <a:buFontTx/>
              <a:buChar char="•"/>
            </a:pPr>
            <a:r>
              <a:rPr lang="en-US" sz="3200" dirty="0"/>
              <a:t>We do this by using an SQL SELECT </a:t>
            </a:r>
            <a:r>
              <a:rPr lang="en-US" sz="3200" dirty="0" smtClean="0"/>
              <a:t>statement.</a:t>
            </a:r>
            <a:endParaRPr lang="en-US" sz="3200" dirty="0"/>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t>SQL Example (Cont’d)</a:t>
            </a:r>
          </a:p>
        </p:txBody>
      </p:sp>
      <p:sp>
        <p:nvSpPr>
          <p:cNvPr id="54275" name="Slide Number Placeholder 2"/>
          <p:cNvSpPr>
            <a:spLocks noGrp="1"/>
          </p:cNvSpPr>
          <p:nvPr>
            <p:ph type="sldNum" sz="quarter" idx="11"/>
          </p:nvPr>
        </p:nvSpPr>
        <p:spPr>
          <a:noFill/>
        </p:spPr>
        <p:txBody>
          <a:bodyPr/>
          <a:lstStyle/>
          <a:p>
            <a:r>
              <a:rPr lang="en-US" dirty="0">
                <a:cs typeface="Arial" charset="0"/>
              </a:rPr>
              <a:t>1-</a:t>
            </a:r>
            <a:fld id="{BE5754ED-4536-4981-A1CA-9246D7A3D12D}" type="slidenum">
              <a:rPr lang="en-US">
                <a:cs typeface="Arial" charset="0"/>
              </a:rPr>
              <a:pPr/>
              <a:t>19</a:t>
            </a:fld>
            <a:endParaRPr lang="en-US" dirty="0">
              <a:cs typeface="Arial" charset="0"/>
            </a:endParaRPr>
          </a:p>
        </p:txBody>
      </p:sp>
      <p:sp>
        <p:nvSpPr>
          <p:cNvPr id="54274" name="Text Box 3"/>
          <p:cNvSpPr txBox="1">
            <a:spLocks noChangeArrowheads="1"/>
          </p:cNvSpPr>
          <p:nvPr/>
        </p:nvSpPr>
        <p:spPr bwMode="auto">
          <a:xfrm>
            <a:off x="1828800" y="1676400"/>
            <a:ext cx="6781800" cy="4108450"/>
          </a:xfrm>
          <a:prstGeom prst="rect">
            <a:avLst/>
          </a:prstGeom>
          <a:noFill/>
          <a:ln w="9525">
            <a:noFill/>
            <a:miter lim="800000"/>
            <a:headEnd/>
            <a:tailEnd/>
          </a:ln>
        </p:spPr>
        <p:txBody>
          <a:bodyPr>
            <a:spAutoFit/>
          </a:bodyPr>
          <a:lstStyle/>
          <a:p>
            <a:pPr>
              <a:spcBef>
                <a:spcPct val="50000"/>
              </a:spcBef>
            </a:pPr>
            <a:r>
              <a:rPr lang="en-US" dirty="0">
                <a:latin typeface="Courier New" pitchFamily="49" charset="0"/>
              </a:rPr>
              <a:t>SELECT	CUSTOMER.CustomerLastName,</a:t>
            </a:r>
          </a:p>
          <a:p>
            <a:pPr>
              <a:spcBef>
                <a:spcPct val="50000"/>
              </a:spcBef>
            </a:pPr>
            <a:r>
              <a:rPr lang="en-US" dirty="0">
                <a:latin typeface="Courier New" pitchFamily="49" charset="0"/>
              </a:rPr>
              <a:t>	CUSTOMER.CustomerFirstName, </a:t>
            </a:r>
          </a:p>
          <a:p>
            <a:pPr>
              <a:spcBef>
                <a:spcPct val="50000"/>
              </a:spcBef>
            </a:pPr>
            <a:r>
              <a:rPr lang="en-US" dirty="0">
                <a:latin typeface="Courier New" pitchFamily="49" charset="0"/>
              </a:rPr>
              <a:t>	CUSTOMER.Phone,</a:t>
            </a:r>
          </a:p>
          <a:p>
            <a:pPr>
              <a:spcBef>
                <a:spcPct val="50000"/>
              </a:spcBef>
            </a:pPr>
            <a:r>
              <a:rPr lang="en-US" dirty="0">
                <a:latin typeface="Courier New" pitchFamily="49" charset="0"/>
              </a:rPr>
              <a:t>	COURSE.CourseDate, ENROLLMENT.AmountPaid,</a:t>
            </a:r>
          </a:p>
          <a:p>
            <a:pPr>
              <a:spcBef>
                <a:spcPct val="50000"/>
              </a:spcBef>
            </a:pPr>
            <a:r>
              <a:rPr lang="en-US" dirty="0">
                <a:latin typeface="Courier New" pitchFamily="49" charset="0"/>
              </a:rPr>
              <a:t>	COURSE.Course, COURSE.Fee</a:t>
            </a:r>
          </a:p>
          <a:p>
            <a:pPr>
              <a:spcBef>
                <a:spcPct val="50000"/>
              </a:spcBef>
            </a:pPr>
            <a:r>
              <a:rPr lang="en-US" dirty="0">
                <a:latin typeface="Courier New" pitchFamily="49" charset="0"/>
              </a:rPr>
              <a:t>FROM	CUSTOMER, ENROLLMENT, COURSE</a:t>
            </a:r>
          </a:p>
          <a:p>
            <a:pPr>
              <a:spcBef>
                <a:spcPct val="50000"/>
              </a:spcBef>
            </a:pPr>
            <a:r>
              <a:rPr lang="en-US" dirty="0">
                <a:latin typeface="Courier New" pitchFamily="49" charset="0"/>
              </a:rPr>
              <a:t>WHERE	CUSTOMER.CustomerNumber</a:t>
            </a:r>
          </a:p>
          <a:p>
            <a:pPr>
              <a:spcBef>
                <a:spcPct val="50000"/>
              </a:spcBef>
            </a:pPr>
            <a:r>
              <a:rPr lang="en-US" dirty="0">
                <a:latin typeface="Courier New" pitchFamily="49" charset="0"/>
              </a:rPr>
              <a:t>		= ENROLLMENT.CustomerNumber</a:t>
            </a:r>
          </a:p>
          <a:p>
            <a:pPr>
              <a:spcBef>
                <a:spcPct val="50000"/>
              </a:spcBef>
            </a:pPr>
            <a:r>
              <a:rPr lang="en-US" dirty="0">
                <a:latin typeface="Courier New" pitchFamily="49" charset="0"/>
              </a:rPr>
              <a:t>  AND  COURSE.CourseNumber</a:t>
            </a:r>
          </a:p>
          <a:p>
            <a:pPr>
              <a:spcBef>
                <a:spcPct val="50000"/>
              </a:spcBef>
            </a:pPr>
            <a:r>
              <a:rPr lang="en-US" dirty="0">
                <a:latin typeface="Courier New" pitchFamily="49" charset="0"/>
              </a:rPr>
              <a:t>		 = ENROLLMENT.CourseNumber;</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dirty="0" smtClean="0"/>
              <a:t>Chapter Objectives</a:t>
            </a:r>
          </a:p>
        </p:txBody>
      </p:sp>
      <p:sp>
        <p:nvSpPr>
          <p:cNvPr id="19458" name="Rectangle 3"/>
          <p:cNvSpPr>
            <a:spLocks noGrp="1" noChangeArrowheads="1"/>
          </p:cNvSpPr>
          <p:nvPr>
            <p:ph idx="1"/>
          </p:nvPr>
        </p:nvSpPr>
        <p:spPr/>
        <p:txBody>
          <a:bodyPr/>
          <a:lstStyle/>
          <a:p>
            <a:pPr>
              <a:lnSpc>
                <a:spcPct val="90000"/>
              </a:lnSpc>
              <a:buFont typeface="Symbol" pitchFamily="18" charset="2"/>
              <a:buChar char=""/>
            </a:pPr>
            <a:r>
              <a:rPr lang="en-US" sz="2400" dirty="0" smtClean="0"/>
              <a:t>Identify the purpose and scope of this book</a:t>
            </a:r>
          </a:p>
          <a:p>
            <a:pPr>
              <a:lnSpc>
                <a:spcPct val="90000"/>
              </a:lnSpc>
              <a:buFont typeface="Symbol" pitchFamily="18" charset="2"/>
              <a:buChar char=""/>
            </a:pPr>
            <a:r>
              <a:rPr lang="en-US" sz="2400" dirty="0" smtClean="0"/>
              <a:t>Know the potential problems with lists</a:t>
            </a:r>
          </a:p>
          <a:p>
            <a:pPr>
              <a:lnSpc>
                <a:spcPct val="90000"/>
              </a:lnSpc>
              <a:buFont typeface="Symbol" pitchFamily="18" charset="2"/>
              <a:buChar char=""/>
            </a:pPr>
            <a:r>
              <a:rPr lang="en-US" sz="2400" dirty="0" smtClean="0"/>
              <a:t>Understand the reasons for using a database</a:t>
            </a:r>
          </a:p>
          <a:p>
            <a:pPr>
              <a:lnSpc>
                <a:spcPct val="90000"/>
              </a:lnSpc>
              <a:buFont typeface="Symbol" pitchFamily="18" charset="2"/>
              <a:buChar char=""/>
            </a:pPr>
            <a:r>
              <a:rPr lang="en-US" sz="2400" dirty="0" smtClean="0"/>
              <a:t>Understand how using related tables helps you avoid the problems of using lists</a:t>
            </a:r>
          </a:p>
          <a:p>
            <a:pPr>
              <a:lnSpc>
                <a:spcPct val="90000"/>
              </a:lnSpc>
              <a:buFont typeface="Symbol" pitchFamily="18" charset="2"/>
              <a:buChar char=""/>
            </a:pPr>
            <a:r>
              <a:rPr lang="en-US" sz="2400" dirty="0" smtClean="0"/>
              <a:t>Know the components of a database system</a:t>
            </a:r>
          </a:p>
          <a:p>
            <a:pPr>
              <a:lnSpc>
                <a:spcPct val="90000"/>
              </a:lnSpc>
              <a:buFont typeface="Symbol" pitchFamily="18" charset="2"/>
              <a:buChar char=""/>
            </a:pPr>
            <a:r>
              <a:rPr lang="en-US" sz="2400" dirty="0" smtClean="0"/>
              <a:t>Learn the elements of a database</a:t>
            </a:r>
          </a:p>
          <a:p>
            <a:pPr>
              <a:lnSpc>
                <a:spcPct val="90000"/>
              </a:lnSpc>
              <a:buFont typeface="Symbol" pitchFamily="18" charset="2"/>
              <a:buChar char=""/>
            </a:pPr>
            <a:r>
              <a:rPr lang="en-US" sz="2400" dirty="0" smtClean="0"/>
              <a:t>Learn the purpose of the database management system (DBMS)</a:t>
            </a:r>
          </a:p>
          <a:p>
            <a:pPr>
              <a:lnSpc>
                <a:spcPct val="90000"/>
              </a:lnSpc>
              <a:buFont typeface="Symbol" pitchFamily="18" charset="2"/>
              <a:buChar char=""/>
            </a:pPr>
            <a:r>
              <a:rPr lang="en-US" sz="2400" dirty="0" smtClean="0"/>
              <a:t>Understand the functions of a database application</a:t>
            </a:r>
          </a:p>
          <a:p>
            <a:pPr>
              <a:lnSpc>
                <a:spcPct val="90000"/>
              </a:lnSpc>
              <a:buFont typeface="Symbol" pitchFamily="18" charset="2"/>
              <a:buChar char=""/>
            </a:pPr>
            <a:r>
              <a:rPr lang="en-US" sz="2400" dirty="0" smtClean="0"/>
              <a:t>Introduce non-relational databases</a:t>
            </a:r>
          </a:p>
          <a:p>
            <a:pPr>
              <a:lnSpc>
                <a:spcPct val="90000"/>
              </a:lnSpc>
              <a:buFontTx/>
              <a:buNone/>
            </a:pPr>
            <a:endParaRPr lang="en-US" sz="2400" dirty="0" smtClean="0"/>
          </a:p>
        </p:txBody>
      </p:sp>
      <p:sp>
        <p:nvSpPr>
          <p:cNvPr id="19459" name="Slide Number Placeholder 2"/>
          <p:cNvSpPr>
            <a:spLocks noGrp="1"/>
          </p:cNvSpPr>
          <p:nvPr>
            <p:ph type="sldNum" sz="quarter" idx="11"/>
          </p:nvPr>
        </p:nvSpPr>
        <p:spPr>
          <a:noFill/>
        </p:spPr>
        <p:txBody>
          <a:bodyPr/>
          <a:lstStyle/>
          <a:p>
            <a:r>
              <a:rPr lang="en-US" dirty="0">
                <a:cs typeface="Arial" charset="0"/>
              </a:rPr>
              <a:t>1-</a:t>
            </a:r>
            <a:fld id="{49029485-86E0-4856-AE56-60C9B33BD9CE}" type="slidenum">
              <a:rPr lang="en-US">
                <a:cs typeface="Arial" charset="0"/>
              </a:rPr>
              <a:pPr/>
              <a:t>2</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0200"/>
            <a:ext cx="7462627" cy="2037378"/>
          </a:xfrm>
          <a:prstGeom prst="rect">
            <a:avLst/>
          </a:prstGeom>
        </p:spPr>
      </p:pic>
      <p:sp>
        <p:nvSpPr>
          <p:cNvPr id="56322" name="Rectangle 2"/>
          <p:cNvSpPr>
            <a:spLocks noGrp="1" noChangeArrowheads="1"/>
          </p:cNvSpPr>
          <p:nvPr>
            <p:ph type="title"/>
          </p:nvPr>
        </p:nvSpPr>
        <p:spPr/>
        <p:txBody>
          <a:bodyPr/>
          <a:lstStyle/>
          <a:p>
            <a:r>
              <a:rPr lang="en-US" dirty="0" smtClean="0"/>
              <a:t>SQL Example Results</a:t>
            </a:r>
          </a:p>
        </p:txBody>
      </p:sp>
      <p:sp>
        <p:nvSpPr>
          <p:cNvPr id="56323" name="Slide Number Placeholder 2"/>
          <p:cNvSpPr>
            <a:spLocks noGrp="1"/>
          </p:cNvSpPr>
          <p:nvPr>
            <p:ph type="sldNum" sz="quarter" idx="11"/>
          </p:nvPr>
        </p:nvSpPr>
        <p:spPr>
          <a:noFill/>
        </p:spPr>
        <p:txBody>
          <a:bodyPr/>
          <a:lstStyle/>
          <a:p>
            <a:r>
              <a:rPr lang="en-US" dirty="0">
                <a:cs typeface="Arial" charset="0"/>
              </a:rPr>
              <a:t>1-</a:t>
            </a:r>
            <a:fld id="{7ACED778-D718-4AD0-A62D-765B46367D90}" type="slidenum">
              <a:rPr lang="en-US">
                <a:cs typeface="Arial" charset="0"/>
              </a:rPr>
              <a:pPr/>
              <a:t>20</a:t>
            </a:fld>
            <a:endParaRPr lang="en-US" dirty="0">
              <a:cs typeface="Arial" charset="0"/>
            </a:endParaRPr>
          </a:p>
        </p:txBody>
      </p:sp>
      <p:sp>
        <p:nvSpPr>
          <p:cNvPr id="6" name="TextBox 5"/>
          <p:cNvSpPr txBox="1"/>
          <p:nvPr/>
        </p:nvSpPr>
        <p:spPr>
          <a:xfrm>
            <a:off x="1524000" y="5791200"/>
            <a:ext cx="7386427" cy="369332"/>
          </a:xfrm>
          <a:prstGeom prst="rect">
            <a:avLst/>
          </a:prstGeom>
          <a:noFill/>
        </p:spPr>
        <p:txBody>
          <a:bodyPr wrap="square" rtlCol="0">
            <a:spAutoFit/>
          </a:bodyPr>
          <a:lstStyle/>
          <a:p>
            <a:r>
              <a:rPr lang="en-US" dirty="0" smtClean="0"/>
              <a:t>Figure 1-13:  Results of the SQL Query to Recreate the Art Course List</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dirty="0" smtClean="0"/>
              <a:t>Database Systems</a:t>
            </a:r>
          </a:p>
        </p:txBody>
      </p:sp>
      <p:sp>
        <p:nvSpPr>
          <p:cNvPr id="58370" name="Rectangle 3"/>
          <p:cNvSpPr>
            <a:spLocks noGrp="1" noChangeArrowheads="1"/>
          </p:cNvSpPr>
          <p:nvPr>
            <p:ph idx="1"/>
          </p:nvPr>
        </p:nvSpPr>
        <p:spPr/>
        <p:txBody>
          <a:bodyPr/>
          <a:lstStyle/>
          <a:p>
            <a:r>
              <a:rPr lang="en-US" dirty="0" smtClean="0"/>
              <a:t>The four components of a </a:t>
            </a:r>
            <a:r>
              <a:rPr lang="en-US" b="1" dirty="0" smtClean="0"/>
              <a:t>database system</a:t>
            </a:r>
            <a:r>
              <a:rPr lang="en-US" dirty="0" smtClean="0"/>
              <a:t> are:</a:t>
            </a:r>
          </a:p>
          <a:p>
            <a:pPr lvl="1"/>
            <a:r>
              <a:rPr lang="en-US" dirty="0" smtClean="0"/>
              <a:t>Users</a:t>
            </a:r>
          </a:p>
          <a:p>
            <a:pPr lvl="1"/>
            <a:r>
              <a:rPr lang="en-US" dirty="0" smtClean="0"/>
              <a:t>Database Application</a:t>
            </a:r>
          </a:p>
          <a:p>
            <a:pPr lvl="1"/>
            <a:r>
              <a:rPr lang="en-US" dirty="0" smtClean="0"/>
              <a:t>Database Management System (DBMS)</a:t>
            </a:r>
          </a:p>
          <a:p>
            <a:pPr lvl="1"/>
            <a:r>
              <a:rPr lang="en-US" dirty="0" smtClean="0"/>
              <a:t>Database</a:t>
            </a:r>
          </a:p>
        </p:txBody>
      </p:sp>
      <p:sp>
        <p:nvSpPr>
          <p:cNvPr id="58371" name="Slide Number Placeholder 2"/>
          <p:cNvSpPr>
            <a:spLocks noGrp="1"/>
          </p:cNvSpPr>
          <p:nvPr>
            <p:ph type="sldNum" sz="quarter" idx="11"/>
          </p:nvPr>
        </p:nvSpPr>
        <p:spPr>
          <a:noFill/>
        </p:spPr>
        <p:txBody>
          <a:bodyPr/>
          <a:lstStyle/>
          <a:p>
            <a:r>
              <a:rPr lang="en-US" dirty="0">
                <a:cs typeface="Arial" charset="0"/>
              </a:rPr>
              <a:t>1-</a:t>
            </a:r>
            <a:fld id="{BB42E3EE-74D1-4FE1-A6B9-73F5A40DEE6F}" type="slidenum">
              <a:rPr lang="en-US">
                <a:cs typeface="Arial" charset="0"/>
              </a:rPr>
              <a:pPr/>
              <a:t>21</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z="4000" dirty="0" smtClean="0"/>
              <a:t>Components of a  Database System</a:t>
            </a:r>
          </a:p>
        </p:txBody>
      </p:sp>
      <p:sp>
        <p:nvSpPr>
          <p:cNvPr id="60419" name="Slide Number Placeholder 2"/>
          <p:cNvSpPr>
            <a:spLocks noGrp="1"/>
          </p:cNvSpPr>
          <p:nvPr>
            <p:ph type="sldNum" sz="quarter" idx="11"/>
          </p:nvPr>
        </p:nvSpPr>
        <p:spPr>
          <a:noFill/>
        </p:spPr>
        <p:txBody>
          <a:bodyPr/>
          <a:lstStyle/>
          <a:p>
            <a:r>
              <a:rPr lang="en-US" dirty="0">
                <a:cs typeface="Arial" charset="0"/>
              </a:rPr>
              <a:t>1-</a:t>
            </a:r>
            <a:fld id="{2278942E-B4ED-42BB-B617-B60D91C4A9E4}" type="slidenum">
              <a:rPr lang="en-US">
                <a:cs typeface="Arial" charset="0"/>
              </a:rPr>
              <a:pPr/>
              <a:t>22</a:t>
            </a:fld>
            <a:endParaRPr lang="en-US" dirty="0">
              <a:cs typeface="Arial" charset="0"/>
            </a:endParaRPr>
          </a:p>
        </p:txBody>
      </p:sp>
      <p:pic>
        <p:nvPicPr>
          <p:cNvPr id="60418" name="Picture 4"/>
          <p:cNvPicPr>
            <a:picLocks noChangeAspect="1" noChangeArrowheads="1"/>
          </p:cNvPicPr>
          <p:nvPr/>
        </p:nvPicPr>
        <p:blipFill>
          <a:blip r:embed="rId3" cstate="print"/>
          <a:srcRect/>
          <a:stretch>
            <a:fillRect/>
          </a:stretch>
        </p:blipFill>
        <p:spPr bwMode="auto">
          <a:xfrm>
            <a:off x="1447800" y="2133600"/>
            <a:ext cx="7467600" cy="2316163"/>
          </a:xfrm>
          <a:prstGeom prst="rect">
            <a:avLst/>
          </a:prstGeom>
          <a:noFill/>
          <a:ln w="9525">
            <a:noFill/>
            <a:miter lim="800000"/>
            <a:headEnd/>
            <a:tailEnd/>
          </a:ln>
        </p:spPr>
      </p:pic>
      <p:sp>
        <p:nvSpPr>
          <p:cNvPr id="6" name="TextBox 5"/>
          <p:cNvSpPr txBox="1"/>
          <p:nvPr/>
        </p:nvSpPr>
        <p:spPr>
          <a:xfrm>
            <a:off x="3657600" y="4953000"/>
            <a:ext cx="4343400" cy="646331"/>
          </a:xfrm>
          <a:prstGeom prst="rect">
            <a:avLst/>
          </a:prstGeom>
          <a:noFill/>
        </p:spPr>
        <p:txBody>
          <a:bodyPr wrap="square" rtlCol="0">
            <a:spAutoFit/>
          </a:bodyPr>
          <a:lstStyle/>
          <a:p>
            <a:r>
              <a:rPr lang="en-US" dirty="0" smtClean="0"/>
              <a:t>Figure 1-15:  Components of a Database System</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524000" y="228600"/>
            <a:ext cx="7315200" cy="1143000"/>
          </a:xfrm>
        </p:spPr>
        <p:txBody>
          <a:bodyPr/>
          <a:lstStyle/>
          <a:p>
            <a:r>
              <a:rPr lang="en-US" dirty="0" smtClean="0"/>
              <a:t>Users</a:t>
            </a:r>
          </a:p>
        </p:txBody>
      </p:sp>
      <p:sp>
        <p:nvSpPr>
          <p:cNvPr id="62466" name="Rectangle 3"/>
          <p:cNvSpPr>
            <a:spLocks noGrp="1" noChangeArrowheads="1"/>
          </p:cNvSpPr>
          <p:nvPr>
            <p:ph idx="1"/>
          </p:nvPr>
        </p:nvSpPr>
        <p:spPr>
          <a:xfrm>
            <a:off x="1519238" y="1600200"/>
            <a:ext cx="7167562" cy="4568825"/>
          </a:xfrm>
        </p:spPr>
        <p:txBody>
          <a:bodyPr/>
          <a:lstStyle/>
          <a:p>
            <a:r>
              <a:rPr lang="en-US" dirty="0" smtClean="0"/>
              <a:t>A </a:t>
            </a:r>
            <a:r>
              <a:rPr lang="en-US" b="1" dirty="0" smtClean="0"/>
              <a:t>user</a:t>
            </a:r>
            <a:r>
              <a:rPr lang="en-US" dirty="0" smtClean="0"/>
              <a:t> of a database system will</a:t>
            </a:r>
          </a:p>
          <a:p>
            <a:pPr lvl="1"/>
            <a:r>
              <a:rPr lang="en-US" dirty="0" smtClean="0"/>
              <a:t>use a database application to track things;</a:t>
            </a:r>
          </a:p>
          <a:p>
            <a:pPr lvl="1"/>
            <a:r>
              <a:rPr lang="en-US" dirty="0" smtClean="0"/>
              <a:t>use forms to enter, read, delete and query data; and</a:t>
            </a:r>
          </a:p>
          <a:p>
            <a:pPr lvl="1"/>
            <a:r>
              <a:rPr lang="en-US" dirty="0" smtClean="0"/>
              <a:t>produce reports.</a:t>
            </a:r>
          </a:p>
        </p:txBody>
      </p:sp>
      <p:sp>
        <p:nvSpPr>
          <p:cNvPr id="62467" name="Slide Number Placeholder 2"/>
          <p:cNvSpPr>
            <a:spLocks noGrp="1"/>
          </p:cNvSpPr>
          <p:nvPr>
            <p:ph type="sldNum" sz="quarter" idx="11"/>
          </p:nvPr>
        </p:nvSpPr>
        <p:spPr>
          <a:noFill/>
        </p:spPr>
        <p:txBody>
          <a:bodyPr/>
          <a:lstStyle/>
          <a:p>
            <a:r>
              <a:rPr lang="en-US" dirty="0">
                <a:cs typeface="Arial" charset="0"/>
              </a:rPr>
              <a:t>1-</a:t>
            </a:r>
            <a:fld id="{7F015233-20E5-4B17-A92B-21979B46D21F}" type="slidenum">
              <a:rPr lang="en-US">
                <a:cs typeface="Arial" charset="0"/>
              </a:rPr>
              <a:pPr/>
              <a:t>23</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t>The Database</a:t>
            </a:r>
          </a:p>
        </p:txBody>
      </p:sp>
      <p:sp>
        <p:nvSpPr>
          <p:cNvPr id="64514" name="Rectangle 3"/>
          <p:cNvSpPr>
            <a:spLocks noGrp="1" noChangeArrowheads="1"/>
          </p:cNvSpPr>
          <p:nvPr>
            <p:ph idx="1"/>
          </p:nvPr>
        </p:nvSpPr>
        <p:spPr/>
        <p:txBody>
          <a:bodyPr/>
          <a:lstStyle/>
          <a:p>
            <a:r>
              <a:rPr lang="en-US" sz="2800" dirty="0" smtClean="0"/>
              <a:t>A database is a </a:t>
            </a:r>
            <a:r>
              <a:rPr lang="en-US" sz="2800" i="1" dirty="0" smtClean="0"/>
              <a:t>self-describing</a:t>
            </a:r>
            <a:r>
              <a:rPr lang="en-US" sz="2800" dirty="0" smtClean="0"/>
              <a:t> collection of </a:t>
            </a:r>
            <a:r>
              <a:rPr lang="en-US" sz="2800" i="1" dirty="0" smtClean="0"/>
              <a:t>related</a:t>
            </a:r>
            <a:r>
              <a:rPr lang="en-US" sz="2800" dirty="0" smtClean="0"/>
              <a:t> records.</a:t>
            </a:r>
          </a:p>
          <a:p>
            <a:pPr lvl="1"/>
            <a:r>
              <a:rPr lang="en-US" dirty="0" smtClean="0"/>
              <a:t>The database itself contains the definition of its structure.</a:t>
            </a:r>
          </a:p>
          <a:p>
            <a:pPr lvl="1"/>
            <a:r>
              <a:rPr lang="en-US" dirty="0" smtClean="0"/>
              <a:t>Metadata is data describing the structure of the database data.</a:t>
            </a:r>
          </a:p>
          <a:p>
            <a:r>
              <a:rPr lang="en-US" sz="2800" dirty="0" smtClean="0"/>
              <a:t>Tables within a relational database are related to each other.</a:t>
            </a:r>
          </a:p>
        </p:txBody>
      </p:sp>
      <p:sp>
        <p:nvSpPr>
          <p:cNvPr id="64515" name="Slide Number Placeholder 2"/>
          <p:cNvSpPr>
            <a:spLocks noGrp="1"/>
          </p:cNvSpPr>
          <p:nvPr>
            <p:ph type="sldNum" sz="quarter" idx="11"/>
          </p:nvPr>
        </p:nvSpPr>
        <p:spPr>
          <a:noFill/>
        </p:spPr>
        <p:txBody>
          <a:bodyPr/>
          <a:lstStyle/>
          <a:p>
            <a:r>
              <a:rPr lang="en-US" dirty="0">
                <a:cs typeface="Arial" charset="0"/>
              </a:rPr>
              <a:t>1-</a:t>
            </a:r>
            <a:fld id="{E8D0A2A5-FEA4-4111-9D2C-B93BF2C53706}" type="slidenum">
              <a:rPr lang="en-US">
                <a:cs typeface="Arial" charset="0"/>
              </a:rPr>
              <a:pPr/>
              <a:t>24</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9726"/>
            <a:ext cx="7467600" cy="2347826"/>
          </a:xfrm>
          <a:prstGeom prst="rect">
            <a:avLst/>
          </a:prstGeom>
        </p:spPr>
      </p:pic>
      <p:sp>
        <p:nvSpPr>
          <p:cNvPr id="68609" name="Rectangle 2"/>
          <p:cNvSpPr>
            <a:spLocks noGrp="1" noChangeArrowheads="1"/>
          </p:cNvSpPr>
          <p:nvPr>
            <p:ph type="title"/>
          </p:nvPr>
        </p:nvSpPr>
        <p:spPr/>
        <p:txBody>
          <a:bodyPr/>
          <a:lstStyle/>
          <a:p>
            <a:r>
              <a:rPr lang="en-US" sz="4000" dirty="0" smtClean="0"/>
              <a:t>Example Database Metadata:</a:t>
            </a:r>
            <a:br>
              <a:rPr lang="en-US" sz="4000" dirty="0" smtClean="0"/>
            </a:br>
            <a:r>
              <a:rPr lang="en-US" sz="3600" dirty="0" smtClean="0"/>
              <a:t>A Relationship Diagram</a:t>
            </a:r>
          </a:p>
        </p:txBody>
      </p:sp>
      <p:sp>
        <p:nvSpPr>
          <p:cNvPr id="68610" name="Slide Number Placeholder 2"/>
          <p:cNvSpPr>
            <a:spLocks noGrp="1"/>
          </p:cNvSpPr>
          <p:nvPr>
            <p:ph type="sldNum" sz="quarter" idx="11"/>
          </p:nvPr>
        </p:nvSpPr>
        <p:spPr>
          <a:noFill/>
        </p:spPr>
        <p:txBody>
          <a:bodyPr/>
          <a:lstStyle/>
          <a:p>
            <a:r>
              <a:rPr lang="en-US" dirty="0">
                <a:cs typeface="Arial" charset="0"/>
              </a:rPr>
              <a:t>1-</a:t>
            </a:r>
            <a:fld id="{43F8BD93-9AAF-4CAF-8EE5-3FB3B1FAD7DF}" type="slidenum">
              <a:rPr lang="en-US">
                <a:cs typeface="Arial" charset="0"/>
              </a:rPr>
              <a:pPr/>
              <a:t>25</a:t>
            </a:fld>
            <a:endParaRPr lang="en-US" dirty="0">
              <a:cs typeface="Arial" charset="0"/>
            </a:endParaRPr>
          </a:p>
        </p:txBody>
      </p:sp>
      <p:sp>
        <p:nvSpPr>
          <p:cNvPr id="6" name="TextBox 5"/>
          <p:cNvSpPr txBox="1"/>
          <p:nvPr/>
        </p:nvSpPr>
        <p:spPr>
          <a:xfrm>
            <a:off x="1447800" y="5325070"/>
            <a:ext cx="7239000" cy="923330"/>
          </a:xfrm>
          <a:prstGeom prst="rect">
            <a:avLst/>
          </a:prstGeom>
          <a:noFill/>
        </p:spPr>
        <p:txBody>
          <a:bodyPr wrap="square" rtlCol="0">
            <a:spAutoFit/>
          </a:bodyPr>
          <a:lstStyle/>
          <a:p>
            <a:r>
              <a:rPr lang="en-US" dirty="0" smtClean="0"/>
              <a:t>Figure 1:16</a:t>
            </a:r>
            <a:br>
              <a:rPr lang="en-US" dirty="0" smtClean="0"/>
            </a:br>
            <a:r>
              <a:rPr lang="en-US" dirty="0" smtClean="0"/>
              <a:t>Example Metadata:  A Relationship Diagram</a:t>
            </a:r>
          </a:p>
          <a:p>
            <a:r>
              <a:rPr lang="en-US" dirty="0" smtClean="0"/>
              <a:t>for the Art Course Tables in Figure 1-10</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dirty="0" smtClean="0"/>
              <a:t>Database Contents</a:t>
            </a:r>
          </a:p>
        </p:txBody>
      </p:sp>
      <p:sp>
        <p:nvSpPr>
          <p:cNvPr id="66562" name="Slide Number Placeholder 2"/>
          <p:cNvSpPr>
            <a:spLocks noGrp="1"/>
          </p:cNvSpPr>
          <p:nvPr>
            <p:ph type="sldNum" sz="quarter" idx="11"/>
          </p:nvPr>
        </p:nvSpPr>
        <p:spPr>
          <a:noFill/>
        </p:spPr>
        <p:txBody>
          <a:bodyPr/>
          <a:lstStyle/>
          <a:p>
            <a:r>
              <a:rPr lang="en-US" dirty="0">
                <a:cs typeface="Arial" charset="0"/>
              </a:rPr>
              <a:t>1-</a:t>
            </a:r>
            <a:fld id="{E2446861-1763-438F-A535-154DB61BF89F}" type="slidenum">
              <a:rPr lang="en-US">
                <a:cs typeface="Arial" charset="0"/>
              </a:rPr>
              <a:pPr/>
              <a:t>26</a:t>
            </a:fld>
            <a:endParaRPr lang="en-US" dirty="0">
              <a:cs typeface="Arial" charset="0"/>
            </a:endParaRPr>
          </a:p>
        </p:txBody>
      </p:sp>
      <p:sp>
        <p:nvSpPr>
          <p:cNvPr id="6" name="TextBox 5"/>
          <p:cNvSpPr txBox="1"/>
          <p:nvPr/>
        </p:nvSpPr>
        <p:spPr>
          <a:xfrm>
            <a:off x="3352800" y="5802868"/>
            <a:ext cx="5181600" cy="369332"/>
          </a:xfrm>
          <a:prstGeom prst="rect">
            <a:avLst/>
          </a:prstGeom>
          <a:noFill/>
        </p:spPr>
        <p:txBody>
          <a:bodyPr wrap="square" rtlCol="0">
            <a:spAutoFit/>
          </a:bodyPr>
          <a:lstStyle/>
          <a:p>
            <a:r>
              <a:rPr lang="en-US" dirty="0" smtClean="0"/>
              <a:t>Figure 1-17  Database Contents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752600"/>
            <a:ext cx="2819400" cy="3928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447800" y="152400"/>
            <a:ext cx="7467600" cy="1219200"/>
          </a:xfrm>
        </p:spPr>
        <p:txBody>
          <a:bodyPr/>
          <a:lstStyle/>
          <a:p>
            <a:r>
              <a:rPr lang="en-US" dirty="0" smtClean="0"/>
              <a:t>Database Management System (DBMS)</a:t>
            </a:r>
          </a:p>
        </p:txBody>
      </p:sp>
      <p:sp>
        <p:nvSpPr>
          <p:cNvPr id="70658" name="Rectangle 3"/>
          <p:cNvSpPr>
            <a:spLocks noGrp="1" noChangeArrowheads="1"/>
          </p:cNvSpPr>
          <p:nvPr>
            <p:ph idx="1"/>
          </p:nvPr>
        </p:nvSpPr>
        <p:spPr>
          <a:xfrm>
            <a:off x="1447800" y="1600200"/>
            <a:ext cx="7167563" cy="4648200"/>
          </a:xfrm>
        </p:spPr>
        <p:txBody>
          <a:bodyPr/>
          <a:lstStyle/>
          <a:p>
            <a:r>
              <a:rPr lang="en-US" dirty="0" smtClean="0"/>
              <a:t>A </a:t>
            </a:r>
            <a:r>
              <a:rPr lang="en-US" b="1" dirty="0" smtClean="0"/>
              <a:t>database management system (DBMS)</a:t>
            </a:r>
            <a:r>
              <a:rPr lang="en-US" dirty="0" smtClean="0"/>
              <a:t> serves as an intermediary between database applications and the database.</a:t>
            </a:r>
          </a:p>
          <a:p>
            <a:r>
              <a:rPr lang="en-US" dirty="0" smtClean="0"/>
              <a:t>The DBMS manages and controls database activities.</a:t>
            </a:r>
          </a:p>
          <a:p>
            <a:r>
              <a:rPr lang="en-US" dirty="0" smtClean="0"/>
              <a:t>The DBMS creates, processes and administers the databases it controls.</a:t>
            </a:r>
          </a:p>
        </p:txBody>
      </p:sp>
      <p:sp>
        <p:nvSpPr>
          <p:cNvPr id="70659" name="Slide Number Placeholder 2"/>
          <p:cNvSpPr>
            <a:spLocks noGrp="1"/>
          </p:cNvSpPr>
          <p:nvPr>
            <p:ph type="sldNum" sz="quarter" idx="11"/>
          </p:nvPr>
        </p:nvSpPr>
        <p:spPr>
          <a:noFill/>
        </p:spPr>
        <p:txBody>
          <a:bodyPr/>
          <a:lstStyle/>
          <a:p>
            <a:r>
              <a:rPr lang="en-US" dirty="0">
                <a:cs typeface="Arial" charset="0"/>
              </a:rPr>
              <a:t>1-</a:t>
            </a:r>
            <a:fld id="{8534CD53-8390-4356-BB40-A48E46639F69}" type="slidenum">
              <a:rPr lang="en-US">
                <a:cs typeface="Arial" charset="0"/>
              </a:rPr>
              <a:pPr/>
              <a:t>27</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447800" y="228600"/>
            <a:ext cx="7391400" cy="1143000"/>
          </a:xfrm>
        </p:spPr>
        <p:txBody>
          <a:bodyPr/>
          <a:lstStyle/>
          <a:p>
            <a:r>
              <a:rPr lang="en-US" dirty="0" smtClean="0"/>
              <a:t>Functions of a DBMS</a:t>
            </a:r>
          </a:p>
        </p:txBody>
      </p:sp>
      <p:sp>
        <p:nvSpPr>
          <p:cNvPr id="72706" name="Rectangle 3"/>
          <p:cNvSpPr>
            <a:spLocks noGrp="1" noChangeArrowheads="1"/>
          </p:cNvSpPr>
          <p:nvPr>
            <p:ph idx="1"/>
          </p:nvPr>
        </p:nvSpPr>
        <p:spPr>
          <a:xfrm>
            <a:off x="1524000" y="1676400"/>
            <a:ext cx="7391400" cy="4495800"/>
          </a:xfrm>
        </p:spPr>
        <p:txBody>
          <a:bodyPr/>
          <a:lstStyle/>
          <a:p>
            <a:pPr>
              <a:lnSpc>
                <a:spcPct val="90000"/>
              </a:lnSpc>
            </a:pPr>
            <a:r>
              <a:rPr lang="en-US" sz="2400" dirty="0" smtClean="0"/>
              <a:t>Create databases</a:t>
            </a:r>
          </a:p>
          <a:p>
            <a:pPr>
              <a:lnSpc>
                <a:spcPct val="90000"/>
              </a:lnSpc>
            </a:pPr>
            <a:r>
              <a:rPr lang="en-US" sz="2400" dirty="0" smtClean="0"/>
              <a:t>Create tables</a:t>
            </a:r>
          </a:p>
          <a:p>
            <a:pPr>
              <a:lnSpc>
                <a:spcPct val="90000"/>
              </a:lnSpc>
            </a:pPr>
            <a:r>
              <a:rPr lang="en-US" sz="2400" dirty="0" smtClean="0"/>
              <a:t>Create supporting structures</a:t>
            </a:r>
          </a:p>
          <a:p>
            <a:pPr>
              <a:lnSpc>
                <a:spcPct val="90000"/>
              </a:lnSpc>
            </a:pPr>
            <a:r>
              <a:rPr lang="en-US" sz="2400" dirty="0" smtClean="0"/>
              <a:t>Read database data</a:t>
            </a:r>
          </a:p>
          <a:p>
            <a:pPr>
              <a:lnSpc>
                <a:spcPct val="90000"/>
              </a:lnSpc>
            </a:pPr>
            <a:r>
              <a:rPr lang="en-US" sz="2400" dirty="0" smtClean="0"/>
              <a:t>Modify database data (insert, update, and delete)</a:t>
            </a:r>
          </a:p>
          <a:p>
            <a:pPr>
              <a:lnSpc>
                <a:spcPct val="90000"/>
              </a:lnSpc>
            </a:pPr>
            <a:r>
              <a:rPr lang="en-US" sz="2400" dirty="0" smtClean="0"/>
              <a:t>Maintain database structures</a:t>
            </a:r>
          </a:p>
          <a:p>
            <a:pPr>
              <a:lnSpc>
                <a:spcPct val="90000"/>
              </a:lnSpc>
            </a:pPr>
            <a:r>
              <a:rPr lang="en-US" sz="2400" dirty="0" smtClean="0"/>
              <a:t>Enforce rules</a:t>
            </a:r>
          </a:p>
          <a:p>
            <a:pPr>
              <a:lnSpc>
                <a:spcPct val="90000"/>
              </a:lnSpc>
            </a:pPr>
            <a:r>
              <a:rPr lang="en-US" sz="2400" dirty="0" smtClean="0"/>
              <a:t>Control concurrency</a:t>
            </a:r>
          </a:p>
          <a:p>
            <a:pPr>
              <a:lnSpc>
                <a:spcPct val="90000"/>
              </a:lnSpc>
            </a:pPr>
            <a:r>
              <a:rPr lang="en-US" sz="2400" dirty="0" smtClean="0"/>
              <a:t>Provide security</a:t>
            </a:r>
          </a:p>
          <a:p>
            <a:pPr>
              <a:lnSpc>
                <a:spcPct val="90000"/>
              </a:lnSpc>
            </a:pPr>
            <a:r>
              <a:rPr lang="en-US" sz="2400" dirty="0" smtClean="0"/>
              <a:t>Perform backup and recovery</a:t>
            </a:r>
          </a:p>
        </p:txBody>
      </p:sp>
      <p:sp>
        <p:nvSpPr>
          <p:cNvPr id="72707" name="Slide Number Placeholder 2"/>
          <p:cNvSpPr>
            <a:spLocks noGrp="1"/>
          </p:cNvSpPr>
          <p:nvPr>
            <p:ph type="sldNum" sz="quarter" idx="11"/>
          </p:nvPr>
        </p:nvSpPr>
        <p:spPr>
          <a:noFill/>
        </p:spPr>
        <p:txBody>
          <a:bodyPr/>
          <a:lstStyle/>
          <a:p>
            <a:r>
              <a:rPr lang="en-US" dirty="0">
                <a:cs typeface="Arial" charset="0"/>
              </a:rPr>
              <a:t>1-</a:t>
            </a:r>
            <a:fld id="{25C6E502-E98C-4622-BFEF-EF44049FA61A}" type="slidenum">
              <a:rPr lang="en-US">
                <a:cs typeface="Arial" charset="0"/>
              </a:rPr>
              <a:pPr/>
              <a:t>28</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1447800" y="274638"/>
            <a:ext cx="7239000" cy="1096962"/>
          </a:xfrm>
        </p:spPr>
        <p:txBody>
          <a:bodyPr/>
          <a:lstStyle/>
          <a:p>
            <a:r>
              <a:rPr lang="en-US" dirty="0" smtClean="0"/>
              <a:t>Referential Integrity Constraints</a:t>
            </a:r>
          </a:p>
        </p:txBody>
      </p:sp>
      <p:sp>
        <p:nvSpPr>
          <p:cNvPr id="74754" name="Rectangle 3"/>
          <p:cNvSpPr>
            <a:spLocks noGrp="1" noChangeArrowheads="1"/>
          </p:cNvSpPr>
          <p:nvPr>
            <p:ph idx="1"/>
          </p:nvPr>
        </p:nvSpPr>
        <p:spPr/>
        <p:txBody>
          <a:bodyPr/>
          <a:lstStyle/>
          <a:p>
            <a:r>
              <a:rPr lang="en-US" sz="2800" dirty="0" smtClean="0"/>
              <a:t>The DBMS will enforce many constraints . </a:t>
            </a:r>
          </a:p>
          <a:p>
            <a:r>
              <a:rPr lang="en-US" sz="2800" b="1" dirty="0" smtClean="0"/>
              <a:t>Referential integrity constraints</a:t>
            </a:r>
            <a:r>
              <a:rPr lang="en-US" sz="2800" dirty="0" smtClean="0"/>
              <a:t> ensure that the values of a column in one table are valid based on the values in another table.</a:t>
            </a:r>
          </a:p>
          <a:p>
            <a:pPr lvl="1"/>
            <a:r>
              <a:rPr lang="en-US" sz="2400" dirty="0" smtClean="0"/>
              <a:t>If a 5 was entered as a CustomerID in the PROJECT table, a Customer having a CustomerID value of 5 must exist in the CUSTOMER table.</a:t>
            </a:r>
          </a:p>
        </p:txBody>
      </p:sp>
      <p:sp>
        <p:nvSpPr>
          <p:cNvPr id="74755" name="Slide Number Placeholder 2"/>
          <p:cNvSpPr>
            <a:spLocks noGrp="1"/>
          </p:cNvSpPr>
          <p:nvPr>
            <p:ph type="sldNum" sz="quarter" idx="11"/>
          </p:nvPr>
        </p:nvSpPr>
        <p:spPr>
          <a:noFill/>
        </p:spPr>
        <p:txBody>
          <a:bodyPr/>
          <a:lstStyle/>
          <a:p>
            <a:r>
              <a:rPr lang="en-US" dirty="0">
                <a:cs typeface="Arial" charset="0"/>
              </a:rPr>
              <a:t>1-</a:t>
            </a:r>
            <a:fld id="{6FC28C53-3189-46C6-85C3-C3698CA0B87E}" type="slidenum">
              <a:rPr lang="en-US">
                <a:cs typeface="Arial" charset="0"/>
              </a:rPr>
              <a:pPr/>
              <a:t>29</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522413" y="274638"/>
            <a:ext cx="7089775" cy="1096962"/>
          </a:xfrm>
        </p:spPr>
        <p:txBody>
          <a:bodyPr/>
          <a:lstStyle/>
          <a:p>
            <a:r>
              <a:rPr lang="en-US" dirty="0" smtClean="0"/>
              <a:t>Purpose of a Database</a:t>
            </a:r>
          </a:p>
        </p:txBody>
      </p:sp>
      <p:sp>
        <p:nvSpPr>
          <p:cNvPr id="21506" name="Rectangle 3"/>
          <p:cNvSpPr>
            <a:spLocks noGrp="1" noChangeArrowheads="1"/>
          </p:cNvSpPr>
          <p:nvPr>
            <p:ph idx="1"/>
          </p:nvPr>
        </p:nvSpPr>
        <p:spPr>
          <a:xfrm>
            <a:off x="1522413" y="1600200"/>
            <a:ext cx="7089775" cy="4568825"/>
          </a:xfrm>
        </p:spPr>
        <p:txBody>
          <a:bodyPr/>
          <a:lstStyle/>
          <a:p>
            <a:r>
              <a:rPr lang="en-US" dirty="0" smtClean="0"/>
              <a:t>The purpose of a database is to keep track of things.</a:t>
            </a:r>
          </a:p>
          <a:p>
            <a:r>
              <a:rPr lang="en-US" dirty="0" smtClean="0"/>
              <a:t>Unlike a list or spreadsheet, a database may store information that is more complicated than a simple list.</a:t>
            </a:r>
          </a:p>
        </p:txBody>
      </p:sp>
      <p:sp>
        <p:nvSpPr>
          <p:cNvPr id="21507" name="Slide Number Placeholder 2"/>
          <p:cNvSpPr>
            <a:spLocks noGrp="1"/>
          </p:cNvSpPr>
          <p:nvPr>
            <p:ph type="sldNum" sz="quarter" idx="11"/>
          </p:nvPr>
        </p:nvSpPr>
        <p:spPr>
          <a:noFill/>
        </p:spPr>
        <p:txBody>
          <a:bodyPr/>
          <a:lstStyle/>
          <a:p>
            <a:r>
              <a:rPr lang="en-US" dirty="0">
                <a:cs typeface="Arial" charset="0"/>
              </a:rPr>
              <a:t>1-</a:t>
            </a:r>
            <a:fld id="{C5D5F3EE-05F5-4208-BC1A-64678C97399D}" type="slidenum">
              <a:rPr lang="en-US">
                <a:cs typeface="Arial" charset="0"/>
              </a:rPr>
              <a:pPr/>
              <a:t>3</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dirty="0" smtClean="0"/>
              <a:t>Database Applications</a:t>
            </a:r>
          </a:p>
        </p:txBody>
      </p:sp>
      <p:sp>
        <p:nvSpPr>
          <p:cNvPr id="76802" name="Rectangle 3"/>
          <p:cNvSpPr>
            <a:spLocks noGrp="1" noChangeArrowheads="1"/>
          </p:cNvSpPr>
          <p:nvPr>
            <p:ph idx="1"/>
          </p:nvPr>
        </p:nvSpPr>
        <p:spPr/>
        <p:txBody>
          <a:bodyPr/>
          <a:lstStyle/>
          <a:p>
            <a:r>
              <a:rPr lang="en-US" dirty="0" smtClean="0"/>
              <a:t>A </a:t>
            </a:r>
            <a:r>
              <a:rPr lang="en-US" b="1" dirty="0" smtClean="0"/>
              <a:t>database application</a:t>
            </a:r>
            <a:r>
              <a:rPr lang="en-US" dirty="0" smtClean="0"/>
              <a:t> is a set of one or more computer programs that serves as an intermediary between the user and the DBMS.</a:t>
            </a:r>
          </a:p>
          <a:p>
            <a:pPr lvl="1"/>
            <a:endParaRPr lang="en-US" sz="3200" dirty="0" smtClean="0"/>
          </a:p>
        </p:txBody>
      </p:sp>
      <p:sp>
        <p:nvSpPr>
          <p:cNvPr id="76803" name="Slide Number Placeholder 2"/>
          <p:cNvSpPr>
            <a:spLocks noGrp="1"/>
          </p:cNvSpPr>
          <p:nvPr>
            <p:ph type="sldNum" sz="quarter" idx="11"/>
          </p:nvPr>
        </p:nvSpPr>
        <p:spPr>
          <a:noFill/>
        </p:spPr>
        <p:txBody>
          <a:bodyPr/>
          <a:lstStyle/>
          <a:p>
            <a:r>
              <a:rPr lang="en-US" dirty="0">
                <a:cs typeface="Arial" charset="0"/>
              </a:rPr>
              <a:t>1-</a:t>
            </a:r>
            <a:fld id="{A330ACD4-730A-4157-A2EB-4A14DE0B81B1}" type="slidenum">
              <a:rPr lang="en-US">
                <a:cs typeface="Arial" charset="0"/>
              </a:rPr>
              <a:pPr/>
              <a:t>30</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522413" y="274638"/>
            <a:ext cx="7164387" cy="1096962"/>
          </a:xfrm>
        </p:spPr>
        <p:txBody>
          <a:bodyPr/>
          <a:lstStyle/>
          <a:p>
            <a:r>
              <a:rPr lang="en-US" dirty="0" smtClean="0"/>
              <a:t>Functions of Database Applications</a:t>
            </a:r>
          </a:p>
        </p:txBody>
      </p:sp>
      <p:sp>
        <p:nvSpPr>
          <p:cNvPr id="78850" name="Rectangle 3"/>
          <p:cNvSpPr>
            <a:spLocks noGrp="1" noChangeArrowheads="1"/>
          </p:cNvSpPr>
          <p:nvPr>
            <p:ph idx="1"/>
          </p:nvPr>
        </p:nvSpPr>
        <p:spPr>
          <a:xfrm>
            <a:off x="1447800" y="1600200"/>
            <a:ext cx="7164388" cy="4327525"/>
          </a:xfrm>
        </p:spPr>
        <p:txBody>
          <a:bodyPr/>
          <a:lstStyle/>
          <a:p>
            <a:r>
              <a:rPr lang="en-US" dirty="0" smtClean="0"/>
              <a:t>Create and process forms</a:t>
            </a:r>
          </a:p>
          <a:p>
            <a:r>
              <a:rPr lang="en-US" dirty="0" smtClean="0"/>
              <a:t>Process user queries</a:t>
            </a:r>
          </a:p>
          <a:p>
            <a:r>
              <a:rPr lang="en-US" dirty="0" smtClean="0"/>
              <a:t>Create and process reports</a:t>
            </a:r>
          </a:p>
          <a:p>
            <a:r>
              <a:rPr lang="en-US" dirty="0" smtClean="0"/>
              <a:t>Execute application logic</a:t>
            </a:r>
          </a:p>
          <a:p>
            <a:r>
              <a:rPr lang="en-US" dirty="0" smtClean="0"/>
              <a:t>Control database applications</a:t>
            </a:r>
          </a:p>
        </p:txBody>
      </p:sp>
      <p:sp>
        <p:nvSpPr>
          <p:cNvPr id="78851" name="Slide Number Placeholder 2"/>
          <p:cNvSpPr>
            <a:spLocks noGrp="1"/>
          </p:cNvSpPr>
          <p:nvPr>
            <p:ph type="sldNum" sz="quarter" idx="11"/>
          </p:nvPr>
        </p:nvSpPr>
        <p:spPr>
          <a:noFill/>
        </p:spPr>
        <p:txBody>
          <a:bodyPr/>
          <a:lstStyle/>
          <a:p>
            <a:r>
              <a:rPr lang="en-US" dirty="0">
                <a:cs typeface="Arial" charset="0"/>
              </a:rPr>
              <a:t>1-</a:t>
            </a:r>
            <a:fld id="{46B6043C-ADBE-4C7E-A080-20D0E728398E}" type="slidenum">
              <a:rPr lang="en-US">
                <a:cs typeface="Arial" charset="0"/>
              </a:rPr>
              <a:pPr/>
              <a:t>31</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84960" y="1619252"/>
            <a:ext cx="7166986" cy="4304664"/>
          </a:xfrm>
          <a:prstGeom prst="rect">
            <a:avLst/>
          </a:prstGeom>
        </p:spPr>
      </p:pic>
      <p:sp>
        <p:nvSpPr>
          <p:cNvPr id="80897" name="Rectangle 2"/>
          <p:cNvSpPr>
            <a:spLocks noGrp="1" noChangeArrowheads="1"/>
          </p:cNvSpPr>
          <p:nvPr>
            <p:ph type="title"/>
          </p:nvPr>
        </p:nvSpPr>
        <p:spPr>
          <a:xfrm>
            <a:off x="1522413" y="274638"/>
            <a:ext cx="7164387" cy="1096962"/>
          </a:xfrm>
        </p:spPr>
        <p:txBody>
          <a:bodyPr/>
          <a:lstStyle/>
          <a:p>
            <a:r>
              <a:rPr lang="en-US" sz="4000" dirty="0" smtClean="0"/>
              <a:t>Database Applications:</a:t>
            </a:r>
            <a:br>
              <a:rPr lang="en-US" sz="4000" dirty="0" smtClean="0"/>
            </a:br>
            <a:r>
              <a:rPr lang="en-US" sz="3200" dirty="0" smtClean="0"/>
              <a:t>Example Data Entry Form</a:t>
            </a:r>
          </a:p>
        </p:txBody>
      </p:sp>
      <p:sp>
        <p:nvSpPr>
          <p:cNvPr id="80898" name="Slide Number Placeholder 2"/>
          <p:cNvSpPr>
            <a:spLocks noGrp="1"/>
          </p:cNvSpPr>
          <p:nvPr>
            <p:ph type="sldNum" sz="quarter" idx="11"/>
          </p:nvPr>
        </p:nvSpPr>
        <p:spPr>
          <a:noFill/>
        </p:spPr>
        <p:txBody>
          <a:bodyPr/>
          <a:lstStyle/>
          <a:p>
            <a:r>
              <a:rPr lang="en-US" dirty="0">
                <a:cs typeface="Arial" charset="0"/>
              </a:rPr>
              <a:t>1-</a:t>
            </a:r>
            <a:fld id="{C0EA3887-4228-46FD-8B44-04CD1C7C939E}" type="slidenum">
              <a:rPr lang="en-US">
                <a:cs typeface="Arial" charset="0"/>
              </a:rPr>
              <a:pPr/>
              <a:t>32</a:t>
            </a:fld>
            <a:endParaRPr lang="en-US" dirty="0">
              <a:cs typeface="Arial" charset="0"/>
            </a:endParaRPr>
          </a:p>
        </p:txBody>
      </p:sp>
      <p:sp>
        <p:nvSpPr>
          <p:cNvPr id="6" name="TextBox 5"/>
          <p:cNvSpPr txBox="1"/>
          <p:nvPr/>
        </p:nvSpPr>
        <p:spPr>
          <a:xfrm>
            <a:off x="2895600" y="5943600"/>
            <a:ext cx="5791200" cy="369332"/>
          </a:xfrm>
          <a:prstGeom prst="rect">
            <a:avLst/>
          </a:prstGeom>
          <a:noFill/>
        </p:spPr>
        <p:txBody>
          <a:bodyPr wrap="square" rtlCol="0">
            <a:spAutoFit/>
          </a:bodyPr>
          <a:lstStyle/>
          <a:p>
            <a:r>
              <a:rPr lang="en-US" dirty="0" smtClean="0"/>
              <a:t>Figure 1-20:  Example Data Entry Form</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5240"/>
            <a:ext cx="7467600" cy="3361002"/>
          </a:xfrm>
          <a:prstGeom prst="rect">
            <a:avLst/>
          </a:prstGeom>
        </p:spPr>
      </p:pic>
      <p:sp>
        <p:nvSpPr>
          <p:cNvPr id="82945" name="Rectangle 2"/>
          <p:cNvSpPr>
            <a:spLocks noGrp="1" noChangeArrowheads="1"/>
          </p:cNvSpPr>
          <p:nvPr>
            <p:ph type="title"/>
          </p:nvPr>
        </p:nvSpPr>
        <p:spPr>
          <a:xfrm>
            <a:off x="1522413" y="274638"/>
            <a:ext cx="7164387" cy="1096962"/>
          </a:xfrm>
        </p:spPr>
        <p:txBody>
          <a:bodyPr/>
          <a:lstStyle/>
          <a:p>
            <a:r>
              <a:rPr lang="en-US" sz="4000" dirty="0" smtClean="0"/>
              <a:t>Database Applications:</a:t>
            </a:r>
            <a:br>
              <a:rPr lang="en-US" sz="4000" dirty="0" smtClean="0"/>
            </a:br>
            <a:r>
              <a:rPr lang="en-US" sz="3200" dirty="0" smtClean="0"/>
              <a:t>Example Query</a:t>
            </a:r>
          </a:p>
        </p:txBody>
      </p:sp>
      <p:sp>
        <p:nvSpPr>
          <p:cNvPr id="82946" name="Slide Number Placeholder 2"/>
          <p:cNvSpPr>
            <a:spLocks noGrp="1"/>
          </p:cNvSpPr>
          <p:nvPr>
            <p:ph type="sldNum" sz="quarter" idx="11"/>
          </p:nvPr>
        </p:nvSpPr>
        <p:spPr>
          <a:noFill/>
        </p:spPr>
        <p:txBody>
          <a:bodyPr/>
          <a:lstStyle/>
          <a:p>
            <a:r>
              <a:rPr lang="en-US" dirty="0">
                <a:cs typeface="Arial" charset="0"/>
              </a:rPr>
              <a:t>1-</a:t>
            </a:r>
            <a:fld id="{11A0284C-18B6-4DA0-89D5-BD3B8A99A635}" type="slidenum">
              <a:rPr lang="en-US">
                <a:cs typeface="Arial" charset="0"/>
              </a:rPr>
              <a:pPr/>
              <a:t>33</a:t>
            </a:fld>
            <a:endParaRPr lang="en-US" dirty="0">
              <a:cs typeface="Arial" charset="0"/>
            </a:endParaRPr>
          </a:p>
        </p:txBody>
      </p:sp>
      <p:sp>
        <p:nvSpPr>
          <p:cNvPr id="6" name="TextBox 5"/>
          <p:cNvSpPr txBox="1"/>
          <p:nvPr/>
        </p:nvSpPr>
        <p:spPr>
          <a:xfrm>
            <a:off x="3733800" y="5802868"/>
            <a:ext cx="4953000" cy="369332"/>
          </a:xfrm>
          <a:prstGeom prst="rect">
            <a:avLst/>
          </a:prstGeom>
          <a:noFill/>
        </p:spPr>
        <p:txBody>
          <a:bodyPr wrap="square" rtlCol="0">
            <a:spAutoFit/>
          </a:bodyPr>
          <a:lstStyle/>
          <a:p>
            <a:r>
              <a:rPr lang="en-US" dirty="0" smtClean="0"/>
              <a:t>Figure 1-21:  Example Query</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1600201"/>
            <a:ext cx="7151746" cy="4376018"/>
          </a:xfrm>
          <a:prstGeom prst="rect">
            <a:avLst/>
          </a:prstGeom>
        </p:spPr>
      </p:pic>
      <p:sp>
        <p:nvSpPr>
          <p:cNvPr id="84993" name="Rectangle 2"/>
          <p:cNvSpPr>
            <a:spLocks noGrp="1" noChangeArrowheads="1"/>
          </p:cNvSpPr>
          <p:nvPr>
            <p:ph type="title"/>
          </p:nvPr>
        </p:nvSpPr>
        <p:spPr>
          <a:xfrm>
            <a:off x="1522413" y="274638"/>
            <a:ext cx="7164387" cy="1096962"/>
          </a:xfrm>
        </p:spPr>
        <p:txBody>
          <a:bodyPr/>
          <a:lstStyle/>
          <a:p>
            <a:r>
              <a:rPr lang="en-US" sz="4000" dirty="0" smtClean="0"/>
              <a:t>Database Applications:</a:t>
            </a:r>
            <a:br>
              <a:rPr lang="en-US" sz="4000" dirty="0" smtClean="0"/>
            </a:br>
            <a:r>
              <a:rPr lang="en-US" sz="3200" dirty="0" smtClean="0"/>
              <a:t>Example Report</a:t>
            </a:r>
          </a:p>
        </p:txBody>
      </p:sp>
      <p:sp>
        <p:nvSpPr>
          <p:cNvPr id="84994" name="Slide Number Placeholder 2"/>
          <p:cNvSpPr>
            <a:spLocks noGrp="1"/>
          </p:cNvSpPr>
          <p:nvPr>
            <p:ph type="sldNum" sz="quarter" idx="11"/>
          </p:nvPr>
        </p:nvSpPr>
        <p:spPr>
          <a:noFill/>
        </p:spPr>
        <p:txBody>
          <a:bodyPr/>
          <a:lstStyle/>
          <a:p>
            <a:r>
              <a:rPr lang="en-US" dirty="0">
                <a:cs typeface="Arial" charset="0"/>
              </a:rPr>
              <a:t>1-</a:t>
            </a:r>
            <a:fld id="{3BCBF861-8678-4594-856B-24002532BA05}" type="slidenum">
              <a:rPr lang="en-US">
                <a:cs typeface="Arial" charset="0"/>
              </a:rPr>
              <a:pPr/>
              <a:t>34</a:t>
            </a:fld>
            <a:endParaRPr lang="en-US" dirty="0">
              <a:cs typeface="Arial" charset="0"/>
            </a:endParaRPr>
          </a:p>
        </p:txBody>
      </p:sp>
      <p:sp>
        <p:nvSpPr>
          <p:cNvPr id="6" name="TextBox 5"/>
          <p:cNvSpPr txBox="1"/>
          <p:nvPr/>
        </p:nvSpPr>
        <p:spPr>
          <a:xfrm>
            <a:off x="3276600" y="5955268"/>
            <a:ext cx="3886200" cy="369332"/>
          </a:xfrm>
          <a:prstGeom prst="rect">
            <a:avLst/>
          </a:prstGeom>
          <a:noFill/>
        </p:spPr>
        <p:txBody>
          <a:bodyPr wrap="square" rtlCol="0">
            <a:spAutoFit/>
          </a:bodyPr>
          <a:lstStyle/>
          <a:p>
            <a:r>
              <a:rPr lang="en-US" dirty="0" smtClean="0"/>
              <a:t>Figure 1-22:  Example Report</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smtClean="0"/>
              <a:t>Personal Database Systems</a:t>
            </a:r>
          </a:p>
        </p:txBody>
      </p:sp>
      <p:sp>
        <p:nvSpPr>
          <p:cNvPr id="87042" name="Rectangle 3"/>
          <p:cNvSpPr>
            <a:spLocks noGrp="1" noChangeArrowheads="1"/>
          </p:cNvSpPr>
          <p:nvPr>
            <p:ph idx="1"/>
          </p:nvPr>
        </p:nvSpPr>
        <p:spPr/>
        <p:txBody>
          <a:bodyPr/>
          <a:lstStyle/>
          <a:p>
            <a:r>
              <a:rPr lang="en-US" dirty="0" smtClean="0"/>
              <a:t>Personal database systems typically</a:t>
            </a:r>
          </a:p>
          <a:p>
            <a:pPr lvl="1"/>
            <a:r>
              <a:rPr lang="en-US" dirty="0" smtClean="0"/>
              <a:t>have one application.</a:t>
            </a:r>
          </a:p>
          <a:p>
            <a:pPr lvl="1"/>
            <a:r>
              <a:rPr lang="en-US" dirty="0" smtClean="0"/>
              <a:t>have only a few tables.</a:t>
            </a:r>
          </a:p>
          <a:p>
            <a:pPr lvl="1"/>
            <a:r>
              <a:rPr lang="en-US" dirty="0" smtClean="0"/>
              <a:t>are simple in design.</a:t>
            </a:r>
          </a:p>
          <a:p>
            <a:pPr lvl="1"/>
            <a:r>
              <a:rPr lang="en-US" dirty="0" smtClean="0"/>
              <a:t>involve only one computer.</a:t>
            </a:r>
          </a:p>
          <a:p>
            <a:pPr lvl="1"/>
            <a:r>
              <a:rPr lang="en-US" dirty="0" smtClean="0"/>
              <a:t>support one user at a time.</a:t>
            </a:r>
          </a:p>
          <a:p>
            <a:pPr lvl="1"/>
            <a:endParaRPr lang="en-US" dirty="0" smtClean="0"/>
          </a:p>
        </p:txBody>
      </p:sp>
      <p:sp>
        <p:nvSpPr>
          <p:cNvPr id="87043" name="Slide Number Placeholder 2"/>
          <p:cNvSpPr>
            <a:spLocks noGrp="1"/>
          </p:cNvSpPr>
          <p:nvPr>
            <p:ph type="sldNum" sz="quarter" idx="11"/>
          </p:nvPr>
        </p:nvSpPr>
        <p:spPr>
          <a:noFill/>
        </p:spPr>
        <p:txBody>
          <a:bodyPr/>
          <a:lstStyle/>
          <a:p>
            <a:r>
              <a:rPr lang="en-US" dirty="0">
                <a:cs typeface="Arial" charset="0"/>
              </a:rPr>
              <a:t>1-</a:t>
            </a:r>
            <a:fld id="{236A2843-33A7-4F9E-B3C1-09C2F91D3BB2}" type="slidenum">
              <a:rPr lang="en-US">
                <a:cs typeface="Arial" charset="0"/>
              </a:rPr>
              <a:pPr/>
              <a:t>35</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r>
              <a:rPr lang="en-US" dirty="0" smtClean="0"/>
              <a:t>Personal Database Systems</a:t>
            </a:r>
          </a:p>
        </p:txBody>
      </p:sp>
      <p:sp>
        <p:nvSpPr>
          <p:cNvPr id="89091" name="Slide Number Placeholder 2"/>
          <p:cNvSpPr>
            <a:spLocks noGrp="1"/>
          </p:cNvSpPr>
          <p:nvPr>
            <p:ph type="sldNum" sz="quarter" idx="11"/>
          </p:nvPr>
        </p:nvSpPr>
        <p:spPr>
          <a:noFill/>
        </p:spPr>
        <p:txBody>
          <a:bodyPr/>
          <a:lstStyle/>
          <a:p>
            <a:r>
              <a:rPr lang="en-US" dirty="0">
                <a:cs typeface="Arial" charset="0"/>
              </a:rPr>
              <a:t>1-</a:t>
            </a:r>
            <a:fld id="{0F1A1512-A64B-462A-A00A-39AFCEF7ADC3}" type="slidenum">
              <a:rPr lang="en-US">
                <a:cs typeface="Arial" charset="0"/>
              </a:rPr>
              <a:pPr/>
              <a:t>36</a:t>
            </a:fld>
            <a:endParaRPr lang="en-US" dirty="0">
              <a:cs typeface="Arial" charset="0"/>
            </a:endParaRPr>
          </a:p>
        </p:txBody>
      </p:sp>
      <p:sp>
        <p:nvSpPr>
          <p:cNvPr id="6" name="TextBox 5"/>
          <p:cNvSpPr txBox="1"/>
          <p:nvPr/>
        </p:nvSpPr>
        <p:spPr>
          <a:xfrm>
            <a:off x="3200400" y="5650468"/>
            <a:ext cx="4343400" cy="369332"/>
          </a:xfrm>
          <a:prstGeom prst="rect">
            <a:avLst/>
          </a:prstGeom>
          <a:noFill/>
        </p:spPr>
        <p:txBody>
          <a:bodyPr wrap="square" rtlCol="0">
            <a:spAutoFit/>
          </a:bodyPr>
          <a:lstStyle/>
          <a:p>
            <a:r>
              <a:rPr lang="en-US" dirty="0" smtClean="0"/>
              <a:t>Figure 1-23:  Personal Database System</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7411810" cy="2142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22949"/>
            <a:ext cx="7411810" cy="2297430"/>
          </a:xfrm>
          <a:prstGeom prst="rect">
            <a:avLst/>
          </a:prstGeom>
        </p:spPr>
      </p:pic>
      <p:sp>
        <p:nvSpPr>
          <p:cNvPr id="91137" name="Rectangle 2"/>
          <p:cNvSpPr>
            <a:spLocks noGrp="1" noChangeArrowheads="1"/>
          </p:cNvSpPr>
          <p:nvPr>
            <p:ph type="title"/>
          </p:nvPr>
        </p:nvSpPr>
        <p:spPr/>
        <p:txBody>
          <a:bodyPr/>
          <a:lstStyle/>
          <a:p>
            <a:r>
              <a:rPr lang="en-US" sz="4000" dirty="0" smtClean="0"/>
              <a:t>Personal Database Systems:</a:t>
            </a:r>
            <a:br>
              <a:rPr lang="en-US" sz="4000" dirty="0" smtClean="0"/>
            </a:br>
            <a:r>
              <a:rPr lang="en-US" sz="3200" dirty="0" smtClean="0"/>
              <a:t>An SQL Query in Microsoft Access</a:t>
            </a:r>
          </a:p>
        </p:txBody>
      </p:sp>
      <p:sp>
        <p:nvSpPr>
          <p:cNvPr id="91138" name="Slide Number Placeholder 2"/>
          <p:cNvSpPr>
            <a:spLocks noGrp="1"/>
          </p:cNvSpPr>
          <p:nvPr>
            <p:ph type="sldNum" sz="quarter" idx="11"/>
          </p:nvPr>
        </p:nvSpPr>
        <p:spPr>
          <a:noFill/>
        </p:spPr>
        <p:txBody>
          <a:bodyPr/>
          <a:lstStyle/>
          <a:p>
            <a:r>
              <a:rPr lang="en-US" dirty="0">
                <a:cs typeface="Arial" charset="0"/>
              </a:rPr>
              <a:t>1-</a:t>
            </a:r>
            <a:fld id="{9315636B-A65A-44B9-8B68-01AEAE793D28}" type="slidenum">
              <a:rPr lang="en-US">
                <a:cs typeface="Arial" charset="0"/>
              </a:rPr>
              <a:pPr/>
              <a:t>37</a:t>
            </a:fld>
            <a:endParaRPr lang="en-US" dirty="0">
              <a:cs typeface="Arial" charset="0"/>
            </a:endParaRPr>
          </a:p>
        </p:txBody>
      </p:sp>
      <p:sp>
        <p:nvSpPr>
          <p:cNvPr id="6" name="TextBox 5"/>
          <p:cNvSpPr txBox="1"/>
          <p:nvPr/>
        </p:nvSpPr>
        <p:spPr>
          <a:xfrm>
            <a:off x="2286000" y="5726668"/>
            <a:ext cx="6096000" cy="369332"/>
          </a:xfrm>
          <a:prstGeom prst="rect">
            <a:avLst/>
          </a:prstGeom>
          <a:noFill/>
        </p:spPr>
        <p:txBody>
          <a:bodyPr wrap="square" rtlCol="0">
            <a:spAutoFit/>
          </a:bodyPr>
          <a:lstStyle/>
          <a:p>
            <a:r>
              <a:rPr lang="en-US" dirty="0" smtClean="0"/>
              <a:t>Figure 1-24:  SQL Generated by Microsoft Access Query</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8280" y="1592899"/>
            <a:ext cx="7437120" cy="3950246"/>
          </a:xfrm>
          <a:prstGeom prst="rect">
            <a:avLst/>
          </a:prstGeom>
        </p:spPr>
      </p:pic>
      <p:sp>
        <p:nvSpPr>
          <p:cNvPr id="91137" name="Rectangle 2"/>
          <p:cNvSpPr>
            <a:spLocks noGrp="1" noChangeArrowheads="1"/>
          </p:cNvSpPr>
          <p:nvPr>
            <p:ph type="title"/>
          </p:nvPr>
        </p:nvSpPr>
        <p:spPr/>
        <p:txBody>
          <a:bodyPr/>
          <a:lstStyle/>
          <a:p>
            <a:r>
              <a:rPr lang="en-US" sz="4000" dirty="0" smtClean="0"/>
              <a:t>Personal Database Systems:</a:t>
            </a:r>
            <a:br>
              <a:rPr lang="en-US" sz="4000" dirty="0" smtClean="0"/>
            </a:br>
            <a:r>
              <a:rPr lang="en-US" sz="2800" dirty="0" smtClean="0"/>
              <a:t>SQL Query Results in Microsoft Access</a:t>
            </a:r>
          </a:p>
        </p:txBody>
      </p:sp>
      <p:sp>
        <p:nvSpPr>
          <p:cNvPr id="91138" name="Slide Number Placeholder 2"/>
          <p:cNvSpPr>
            <a:spLocks noGrp="1"/>
          </p:cNvSpPr>
          <p:nvPr>
            <p:ph type="sldNum" sz="quarter" idx="11"/>
          </p:nvPr>
        </p:nvSpPr>
        <p:spPr>
          <a:noFill/>
        </p:spPr>
        <p:txBody>
          <a:bodyPr/>
          <a:lstStyle/>
          <a:p>
            <a:r>
              <a:rPr lang="en-US" dirty="0">
                <a:cs typeface="Arial" charset="0"/>
              </a:rPr>
              <a:t>1-</a:t>
            </a:r>
            <a:fld id="{9315636B-A65A-44B9-8B68-01AEAE793D28}" type="slidenum">
              <a:rPr lang="en-US">
                <a:cs typeface="Arial" charset="0"/>
              </a:rPr>
              <a:pPr/>
              <a:t>38</a:t>
            </a:fld>
            <a:endParaRPr lang="en-US" dirty="0">
              <a:cs typeface="Arial" charset="0"/>
            </a:endParaRPr>
          </a:p>
        </p:txBody>
      </p:sp>
      <p:sp>
        <p:nvSpPr>
          <p:cNvPr id="6" name="TextBox 5"/>
          <p:cNvSpPr txBox="1"/>
          <p:nvPr/>
        </p:nvSpPr>
        <p:spPr>
          <a:xfrm>
            <a:off x="3505200" y="5802868"/>
            <a:ext cx="5029200" cy="369332"/>
          </a:xfrm>
          <a:prstGeom prst="rect">
            <a:avLst/>
          </a:prstGeom>
          <a:noFill/>
        </p:spPr>
        <p:txBody>
          <a:bodyPr wrap="square" rtlCol="0">
            <a:spAutoFit/>
          </a:bodyPr>
          <a:lstStyle/>
          <a:p>
            <a:r>
              <a:rPr lang="en-US" dirty="0" smtClean="0"/>
              <a:t>Figure 1-25:  Microsoft Access 2010</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1763085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1447800" y="274638"/>
            <a:ext cx="7239000" cy="1096962"/>
          </a:xfrm>
        </p:spPr>
        <p:txBody>
          <a:bodyPr/>
          <a:lstStyle/>
          <a:p>
            <a:r>
              <a:rPr lang="en-US" dirty="0" smtClean="0"/>
              <a:t>Enterprise-Class</a:t>
            </a:r>
            <a:br>
              <a:rPr lang="en-US" dirty="0" smtClean="0"/>
            </a:br>
            <a:r>
              <a:rPr lang="en-US" dirty="0" smtClean="0"/>
              <a:t> Database Systems</a:t>
            </a:r>
          </a:p>
        </p:txBody>
      </p:sp>
      <p:sp>
        <p:nvSpPr>
          <p:cNvPr id="93186" name="Rectangle 3"/>
          <p:cNvSpPr>
            <a:spLocks noGrp="1" noChangeArrowheads="1"/>
          </p:cNvSpPr>
          <p:nvPr>
            <p:ph idx="1"/>
          </p:nvPr>
        </p:nvSpPr>
        <p:spPr/>
        <p:txBody>
          <a:bodyPr/>
          <a:lstStyle/>
          <a:p>
            <a:r>
              <a:rPr lang="en-US" dirty="0" smtClean="0"/>
              <a:t>Enterprise-Class database systems typically:</a:t>
            </a:r>
          </a:p>
          <a:p>
            <a:pPr lvl="1"/>
            <a:r>
              <a:rPr lang="en-US" dirty="0" smtClean="0"/>
              <a:t>support several users simultaneously,</a:t>
            </a:r>
          </a:p>
          <a:p>
            <a:pPr lvl="1"/>
            <a:r>
              <a:rPr lang="en-US" dirty="0" smtClean="0"/>
              <a:t>include more than one application,</a:t>
            </a:r>
          </a:p>
          <a:p>
            <a:pPr lvl="1"/>
            <a:r>
              <a:rPr lang="en-US" dirty="0" smtClean="0"/>
              <a:t>involve multiple computers,</a:t>
            </a:r>
          </a:p>
          <a:p>
            <a:pPr lvl="1"/>
            <a:r>
              <a:rPr lang="en-US" dirty="0" smtClean="0"/>
              <a:t>are complex in design,</a:t>
            </a:r>
          </a:p>
          <a:p>
            <a:pPr lvl="1"/>
            <a:r>
              <a:rPr lang="en-US" dirty="0" smtClean="0"/>
              <a:t>have many tables, and</a:t>
            </a:r>
          </a:p>
          <a:p>
            <a:pPr lvl="1"/>
            <a:r>
              <a:rPr lang="en-US" dirty="0" smtClean="0"/>
              <a:t>have many databases.</a:t>
            </a:r>
          </a:p>
          <a:p>
            <a:pPr lvl="1"/>
            <a:endParaRPr lang="en-US" dirty="0" smtClean="0"/>
          </a:p>
        </p:txBody>
      </p:sp>
      <p:sp>
        <p:nvSpPr>
          <p:cNvPr id="93187" name="Slide Number Placeholder 2"/>
          <p:cNvSpPr>
            <a:spLocks noGrp="1"/>
          </p:cNvSpPr>
          <p:nvPr>
            <p:ph type="sldNum" sz="quarter" idx="11"/>
          </p:nvPr>
        </p:nvSpPr>
        <p:spPr>
          <a:noFill/>
        </p:spPr>
        <p:txBody>
          <a:bodyPr/>
          <a:lstStyle/>
          <a:p>
            <a:r>
              <a:rPr lang="en-US" dirty="0">
                <a:cs typeface="Arial" charset="0"/>
              </a:rPr>
              <a:t>1-</a:t>
            </a:r>
            <a:fld id="{5E5DA631-9CF9-4C68-A02C-F057A16EBB08}" type="slidenum">
              <a:rPr lang="en-US">
                <a:cs typeface="Arial" charset="0"/>
              </a:rPr>
              <a:pPr/>
              <a:t>39</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522413" y="274638"/>
            <a:ext cx="7089775" cy="1096962"/>
          </a:xfrm>
        </p:spPr>
        <p:txBody>
          <a:bodyPr/>
          <a:lstStyle/>
          <a:p>
            <a:r>
              <a:rPr lang="en-US" dirty="0" smtClean="0"/>
              <a:t>Problems with Lists:</a:t>
            </a:r>
            <a:br>
              <a:rPr lang="en-US" dirty="0" smtClean="0"/>
            </a:br>
            <a:r>
              <a:rPr lang="en-US" dirty="0" smtClean="0"/>
              <a:t>Redundancy</a:t>
            </a:r>
          </a:p>
        </p:txBody>
      </p:sp>
      <p:sp>
        <p:nvSpPr>
          <p:cNvPr id="23554" name="Rectangle 3"/>
          <p:cNvSpPr>
            <a:spLocks noGrp="1" noChangeArrowheads="1"/>
          </p:cNvSpPr>
          <p:nvPr>
            <p:ph idx="1"/>
          </p:nvPr>
        </p:nvSpPr>
        <p:spPr/>
        <p:txBody>
          <a:bodyPr/>
          <a:lstStyle/>
          <a:p>
            <a:pPr>
              <a:lnSpc>
                <a:spcPct val="90000"/>
              </a:lnSpc>
            </a:pPr>
            <a:r>
              <a:rPr lang="en-US" dirty="0" smtClean="0"/>
              <a:t>In a list, each row is intended to stand on its own.  As a result, the same information may be entered several times.</a:t>
            </a:r>
          </a:p>
          <a:p>
            <a:pPr lvl="1">
              <a:lnSpc>
                <a:spcPct val="90000"/>
              </a:lnSpc>
            </a:pPr>
            <a:r>
              <a:rPr lang="en-US" dirty="0" smtClean="0"/>
              <a:t>For Example:  A list of Projects may include the Project Manager’s Name, ID, and Phone Extension.   If a particular person is managing 10 projects, his/her information would have to be entered 10 times.</a:t>
            </a:r>
          </a:p>
          <a:p>
            <a:pPr>
              <a:lnSpc>
                <a:spcPct val="90000"/>
              </a:lnSpc>
              <a:buFontTx/>
              <a:buNone/>
            </a:pPr>
            <a:endParaRPr lang="en-US" dirty="0" smtClean="0"/>
          </a:p>
        </p:txBody>
      </p:sp>
      <p:sp>
        <p:nvSpPr>
          <p:cNvPr id="23555" name="Slide Number Placeholder 2"/>
          <p:cNvSpPr>
            <a:spLocks noGrp="1"/>
          </p:cNvSpPr>
          <p:nvPr>
            <p:ph type="sldNum" sz="quarter" idx="11"/>
          </p:nvPr>
        </p:nvSpPr>
        <p:spPr>
          <a:noFill/>
        </p:spPr>
        <p:txBody>
          <a:bodyPr/>
          <a:lstStyle/>
          <a:p>
            <a:r>
              <a:rPr lang="en-US" dirty="0">
                <a:cs typeface="Arial" charset="0"/>
              </a:rPr>
              <a:t>1-</a:t>
            </a:r>
            <a:fld id="{7AA2F62E-8F07-4088-9A30-94CCAA2C1573}" type="slidenum">
              <a:rPr lang="en-US">
                <a:cs typeface="Arial" charset="0"/>
              </a:rPr>
              <a:pPr/>
              <a:t>4</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085" y="1600202"/>
            <a:ext cx="7021715" cy="440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3" name="Rectangle 2"/>
          <p:cNvSpPr>
            <a:spLocks noGrp="1" noChangeArrowheads="1"/>
          </p:cNvSpPr>
          <p:nvPr>
            <p:ph type="title"/>
          </p:nvPr>
        </p:nvSpPr>
        <p:spPr/>
        <p:txBody>
          <a:bodyPr/>
          <a:lstStyle/>
          <a:p>
            <a:r>
              <a:rPr lang="en-US" sz="4000" dirty="0" smtClean="0"/>
              <a:t>Organizational Database Systems</a:t>
            </a:r>
          </a:p>
        </p:txBody>
      </p:sp>
      <p:sp>
        <p:nvSpPr>
          <p:cNvPr id="95235" name="Slide Number Placeholder 2"/>
          <p:cNvSpPr>
            <a:spLocks noGrp="1"/>
          </p:cNvSpPr>
          <p:nvPr>
            <p:ph type="sldNum" sz="quarter" idx="11"/>
          </p:nvPr>
        </p:nvSpPr>
        <p:spPr>
          <a:noFill/>
        </p:spPr>
        <p:txBody>
          <a:bodyPr/>
          <a:lstStyle/>
          <a:p>
            <a:r>
              <a:rPr lang="en-US" dirty="0">
                <a:cs typeface="Arial" charset="0"/>
              </a:rPr>
              <a:t>1-</a:t>
            </a:r>
            <a:fld id="{102749EF-3EE9-4506-A923-82A3F1C05E38}" type="slidenum">
              <a:rPr lang="en-US">
                <a:cs typeface="Arial" charset="0"/>
              </a:rPr>
              <a:pPr/>
              <a:t>40</a:t>
            </a:fld>
            <a:endParaRPr lang="en-US" dirty="0">
              <a:cs typeface="Arial" charset="0"/>
            </a:endParaRPr>
          </a:p>
        </p:txBody>
      </p:sp>
      <p:sp>
        <p:nvSpPr>
          <p:cNvPr id="6" name="TextBox 5"/>
          <p:cNvSpPr txBox="1"/>
          <p:nvPr/>
        </p:nvSpPr>
        <p:spPr>
          <a:xfrm>
            <a:off x="2590800" y="6019800"/>
            <a:ext cx="5334000" cy="369332"/>
          </a:xfrm>
          <a:prstGeom prst="rect">
            <a:avLst/>
          </a:prstGeom>
          <a:noFill/>
        </p:spPr>
        <p:txBody>
          <a:bodyPr wrap="square" rtlCol="0">
            <a:spAutoFit/>
          </a:bodyPr>
          <a:lstStyle/>
          <a:p>
            <a:r>
              <a:rPr lang="en-US" dirty="0" smtClean="0"/>
              <a:t>Figure 1-26  Enterprise-Class Database System</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a:xfrm>
            <a:off x="1522413" y="304800"/>
            <a:ext cx="7164387" cy="990600"/>
          </a:xfrm>
        </p:spPr>
        <p:txBody>
          <a:bodyPr/>
          <a:lstStyle/>
          <a:p>
            <a:r>
              <a:rPr lang="en-US" dirty="0" smtClean="0"/>
              <a:t>Commercial DBMS Products</a:t>
            </a:r>
          </a:p>
        </p:txBody>
      </p:sp>
      <p:sp>
        <p:nvSpPr>
          <p:cNvPr id="97282" name="Rectangle 3"/>
          <p:cNvSpPr>
            <a:spLocks noGrp="1" noChangeArrowheads="1"/>
          </p:cNvSpPr>
          <p:nvPr>
            <p:ph idx="1"/>
          </p:nvPr>
        </p:nvSpPr>
        <p:spPr>
          <a:xfrm>
            <a:off x="1447800" y="1760538"/>
            <a:ext cx="7164388" cy="4327525"/>
          </a:xfrm>
        </p:spPr>
        <p:txBody>
          <a:bodyPr/>
          <a:lstStyle/>
          <a:p>
            <a:r>
              <a:rPr lang="en-US" dirty="0" smtClean="0"/>
              <a:t>Example of Desktop DBMS Products</a:t>
            </a:r>
          </a:p>
          <a:p>
            <a:pPr lvl="1"/>
            <a:r>
              <a:rPr lang="en-US" dirty="0" smtClean="0"/>
              <a:t>Microsoft Access</a:t>
            </a:r>
          </a:p>
          <a:p>
            <a:r>
              <a:rPr lang="en-US" dirty="0" smtClean="0"/>
              <a:t>Examples of Organizational DBMS Products</a:t>
            </a:r>
          </a:p>
          <a:p>
            <a:pPr lvl="1"/>
            <a:r>
              <a:rPr lang="en-US" dirty="0" smtClean="0"/>
              <a:t>Microsoft’s SQL Server</a:t>
            </a:r>
          </a:p>
          <a:p>
            <a:pPr lvl="1"/>
            <a:r>
              <a:rPr lang="en-US" dirty="0" smtClean="0"/>
              <a:t>Oracle’s Oracle </a:t>
            </a:r>
          </a:p>
          <a:p>
            <a:pPr lvl="1"/>
            <a:r>
              <a:rPr lang="en-US" dirty="0" smtClean="0"/>
              <a:t>Sun Microsystem’s MySQL</a:t>
            </a:r>
          </a:p>
          <a:p>
            <a:pPr lvl="1"/>
            <a:r>
              <a:rPr lang="en-US" dirty="0" smtClean="0"/>
              <a:t>IBM’s DB2</a:t>
            </a:r>
          </a:p>
        </p:txBody>
      </p:sp>
      <p:sp>
        <p:nvSpPr>
          <p:cNvPr id="97283" name="Slide Number Placeholder 2"/>
          <p:cNvSpPr>
            <a:spLocks noGrp="1"/>
          </p:cNvSpPr>
          <p:nvPr>
            <p:ph type="sldNum" sz="quarter" idx="11"/>
          </p:nvPr>
        </p:nvSpPr>
        <p:spPr>
          <a:noFill/>
        </p:spPr>
        <p:txBody>
          <a:bodyPr/>
          <a:lstStyle/>
          <a:p>
            <a:r>
              <a:rPr lang="en-US" dirty="0">
                <a:cs typeface="Arial" charset="0"/>
              </a:rPr>
              <a:t>1-</a:t>
            </a:r>
            <a:fld id="{42C9D063-F485-4CC3-A18E-90FDD376F627}" type="slidenum">
              <a:rPr lang="en-US">
                <a:cs typeface="Arial" charset="0"/>
              </a:rPr>
              <a:pPr/>
              <a:t>41</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27391" y="1615441"/>
            <a:ext cx="7488010" cy="4093912"/>
          </a:xfrm>
          <a:prstGeom prst="rect">
            <a:avLst/>
          </a:prstGeom>
        </p:spPr>
      </p:pic>
      <p:sp>
        <p:nvSpPr>
          <p:cNvPr id="91137" name="Rectangle 2"/>
          <p:cNvSpPr>
            <a:spLocks noGrp="1" noChangeArrowheads="1"/>
          </p:cNvSpPr>
          <p:nvPr>
            <p:ph type="title"/>
          </p:nvPr>
        </p:nvSpPr>
        <p:spPr/>
        <p:txBody>
          <a:bodyPr/>
          <a:lstStyle/>
          <a:p>
            <a:r>
              <a:rPr lang="en-US" sz="3200" dirty="0" smtClean="0"/>
              <a:t>Enterprise-Class Database Systems:</a:t>
            </a:r>
            <a:r>
              <a:rPr lang="en-US" sz="4000" dirty="0" smtClean="0"/>
              <a:t/>
            </a:r>
            <a:br>
              <a:rPr lang="en-US" sz="4000" dirty="0" smtClean="0"/>
            </a:br>
            <a:r>
              <a:rPr lang="en-US" sz="2800" dirty="0" smtClean="0"/>
              <a:t>Microsoft SQL Server 2014</a:t>
            </a:r>
          </a:p>
        </p:txBody>
      </p:sp>
      <p:sp>
        <p:nvSpPr>
          <p:cNvPr id="91138" name="Slide Number Placeholder 2"/>
          <p:cNvSpPr>
            <a:spLocks noGrp="1"/>
          </p:cNvSpPr>
          <p:nvPr>
            <p:ph type="sldNum" sz="quarter" idx="11"/>
          </p:nvPr>
        </p:nvSpPr>
        <p:spPr>
          <a:noFill/>
        </p:spPr>
        <p:txBody>
          <a:bodyPr/>
          <a:lstStyle/>
          <a:p>
            <a:r>
              <a:rPr lang="en-US" dirty="0">
                <a:cs typeface="Arial" charset="0"/>
              </a:rPr>
              <a:t>1-</a:t>
            </a:r>
            <a:fld id="{9315636B-A65A-44B9-8B68-01AEAE793D28}" type="slidenum">
              <a:rPr lang="en-US">
                <a:cs typeface="Arial" charset="0"/>
              </a:rPr>
              <a:pPr/>
              <a:t>42</a:t>
            </a:fld>
            <a:endParaRPr lang="en-US" dirty="0">
              <a:cs typeface="Arial" charset="0"/>
            </a:endParaRPr>
          </a:p>
        </p:txBody>
      </p:sp>
      <p:sp>
        <p:nvSpPr>
          <p:cNvPr id="6" name="TextBox 5"/>
          <p:cNvSpPr txBox="1"/>
          <p:nvPr/>
        </p:nvSpPr>
        <p:spPr>
          <a:xfrm>
            <a:off x="3200400" y="5879068"/>
            <a:ext cx="4876800" cy="369332"/>
          </a:xfrm>
          <a:prstGeom prst="rect">
            <a:avLst/>
          </a:prstGeom>
          <a:noFill/>
        </p:spPr>
        <p:txBody>
          <a:bodyPr wrap="square" rtlCol="0">
            <a:spAutoFit/>
          </a:bodyPr>
          <a:lstStyle/>
          <a:p>
            <a:r>
              <a:rPr lang="en-US" dirty="0" smtClean="0"/>
              <a:t>Figure 1-27  Microsoft SQL Server 2014</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2465063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00200"/>
            <a:ext cx="7467600" cy="4086485"/>
          </a:xfrm>
          <a:prstGeom prst="rect">
            <a:avLst/>
          </a:prstGeom>
        </p:spPr>
      </p:pic>
      <p:sp>
        <p:nvSpPr>
          <p:cNvPr id="91137" name="Rectangle 2"/>
          <p:cNvSpPr>
            <a:spLocks noGrp="1" noChangeArrowheads="1"/>
          </p:cNvSpPr>
          <p:nvPr>
            <p:ph type="title"/>
          </p:nvPr>
        </p:nvSpPr>
        <p:spPr/>
        <p:txBody>
          <a:bodyPr/>
          <a:lstStyle/>
          <a:p>
            <a:r>
              <a:rPr lang="en-US" sz="3200" dirty="0" smtClean="0"/>
              <a:t>Enterprise-Class Database Systems:</a:t>
            </a:r>
            <a:r>
              <a:rPr lang="en-US" sz="4000" dirty="0" smtClean="0"/>
              <a:t/>
            </a:r>
            <a:br>
              <a:rPr lang="en-US" sz="4000" dirty="0" smtClean="0"/>
            </a:br>
            <a:r>
              <a:rPr lang="en-US" sz="2400" dirty="0" smtClean="0"/>
              <a:t>Oracle Database Express Edition 11</a:t>
            </a:r>
            <a:r>
              <a:rPr lang="en-US" sz="2400" i="1" dirty="0" smtClean="0"/>
              <a:t>g</a:t>
            </a:r>
            <a:r>
              <a:rPr lang="en-US" sz="2400" dirty="0" smtClean="0"/>
              <a:t> Release 2</a:t>
            </a:r>
          </a:p>
        </p:txBody>
      </p:sp>
      <p:sp>
        <p:nvSpPr>
          <p:cNvPr id="91138" name="Slide Number Placeholder 2"/>
          <p:cNvSpPr>
            <a:spLocks noGrp="1"/>
          </p:cNvSpPr>
          <p:nvPr>
            <p:ph type="sldNum" sz="quarter" idx="11"/>
          </p:nvPr>
        </p:nvSpPr>
        <p:spPr>
          <a:noFill/>
        </p:spPr>
        <p:txBody>
          <a:bodyPr/>
          <a:lstStyle/>
          <a:p>
            <a:r>
              <a:rPr lang="en-US" dirty="0">
                <a:cs typeface="Arial" charset="0"/>
              </a:rPr>
              <a:t>1-</a:t>
            </a:r>
            <a:fld id="{9315636B-A65A-44B9-8B68-01AEAE793D28}" type="slidenum">
              <a:rPr lang="en-US">
                <a:cs typeface="Arial" charset="0"/>
              </a:rPr>
              <a:pPr/>
              <a:t>43</a:t>
            </a:fld>
            <a:endParaRPr lang="en-US" dirty="0">
              <a:cs typeface="Arial" charset="0"/>
            </a:endParaRPr>
          </a:p>
        </p:txBody>
      </p:sp>
      <p:sp>
        <p:nvSpPr>
          <p:cNvPr id="6" name="TextBox 5"/>
          <p:cNvSpPr txBox="1"/>
          <p:nvPr/>
        </p:nvSpPr>
        <p:spPr>
          <a:xfrm>
            <a:off x="2057400" y="5791200"/>
            <a:ext cx="6477000" cy="369332"/>
          </a:xfrm>
          <a:prstGeom prst="rect">
            <a:avLst/>
          </a:prstGeom>
          <a:noFill/>
        </p:spPr>
        <p:txBody>
          <a:bodyPr wrap="square" rtlCol="0">
            <a:spAutoFit/>
          </a:bodyPr>
          <a:lstStyle/>
          <a:p>
            <a:r>
              <a:rPr lang="en-US" dirty="0" smtClean="0"/>
              <a:t>Figure 1-28  Oracle Database Express Edition 11</a:t>
            </a:r>
            <a:r>
              <a:rPr lang="en-US" i="1" dirty="0" smtClean="0"/>
              <a:t>g </a:t>
            </a:r>
            <a:r>
              <a:rPr lang="en-US" dirty="0" smtClean="0"/>
              <a:t>Release 2</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478775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390" y="1600200"/>
            <a:ext cx="7411810" cy="3908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7" name="Rectangle 2"/>
          <p:cNvSpPr>
            <a:spLocks noGrp="1" noChangeArrowheads="1"/>
          </p:cNvSpPr>
          <p:nvPr>
            <p:ph type="title"/>
          </p:nvPr>
        </p:nvSpPr>
        <p:spPr/>
        <p:txBody>
          <a:bodyPr/>
          <a:lstStyle/>
          <a:p>
            <a:r>
              <a:rPr lang="en-US" sz="3200" dirty="0" smtClean="0"/>
              <a:t>Enterprise-Class Database Systems:</a:t>
            </a:r>
            <a:r>
              <a:rPr lang="en-US" sz="4000" dirty="0" smtClean="0"/>
              <a:t/>
            </a:r>
            <a:br>
              <a:rPr lang="en-US" sz="4000" dirty="0" smtClean="0"/>
            </a:br>
            <a:r>
              <a:rPr lang="en-US" sz="2800" dirty="0" smtClean="0"/>
              <a:t>MySQL 5.6</a:t>
            </a:r>
          </a:p>
        </p:txBody>
      </p:sp>
      <p:sp>
        <p:nvSpPr>
          <p:cNvPr id="91138" name="Slide Number Placeholder 2"/>
          <p:cNvSpPr>
            <a:spLocks noGrp="1"/>
          </p:cNvSpPr>
          <p:nvPr>
            <p:ph type="sldNum" sz="quarter" idx="11"/>
          </p:nvPr>
        </p:nvSpPr>
        <p:spPr>
          <a:noFill/>
        </p:spPr>
        <p:txBody>
          <a:bodyPr/>
          <a:lstStyle/>
          <a:p>
            <a:r>
              <a:rPr lang="en-US" dirty="0">
                <a:cs typeface="Arial" charset="0"/>
              </a:rPr>
              <a:t>1-</a:t>
            </a:r>
            <a:fld id="{9315636B-A65A-44B9-8B68-01AEAE793D28}" type="slidenum">
              <a:rPr lang="en-US">
                <a:cs typeface="Arial" charset="0"/>
              </a:rPr>
              <a:pPr/>
              <a:t>44</a:t>
            </a:fld>
            <a:endParaRPr lang="en-US" dirty="0">
              <a:cs typeface="Arial" charset="0"/>
            </a:endParaRPr>
          </a:p>
        </p:txBody>
      </p:sp>
      <p:sp>
        <p:nvSpPr>
          <p:cNvPr id="6" name="TextBox 5"/>
          <p:cNvSpPr txBox="1"/>
          <p:nvPr/>
        </p:nvSpPr>
        <p:spPr>
          <a:xfrm>
            <a:off x="3352800" y="5791200"/>
            <a:ext cx="3810000" cy="381000"/>
          </a:xfrm>
          <a:prstGeom prst="rect">
            <a:avLst/>
          </a:prstGeom>
          <a:noFill/>
        </p:spPr>
        <p:txBody>
          <a:bodyPr wrap="square" rtlCol="0">
            <a:spAutoFit/>
          </a:bodyPr>
          <a:lstStyle/>
          <a:p>
            <a:r>
              <a:rPr lang="en-US" dirty="0" smtClean="0"/>
              <a:t>Figure 1-29:   MySQL 5.6</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4" name="Picture 3"/>
          <p:cNvPicPr>
            <a:picLocks noChangeAspect="1"/>
          </p:cNvPicPr>
          <p:nvPr/>
        </p:nvPicPr>
        <p:blipFill>
          <a:blip r:embed="rId4"/>
          <a:stretch>
            <a:fillRect/>
          </a:stretch>
        </p:blipFill>
        <p:spPr>
          <a:xfrm>
            <a:off x="1447801" y="1600518"/>
            <a:ext cx="7467600" cy="4083297"/>
          </a:xfrm>
          <a:prstGeom prst="rect">
            <a:avLst/>
          </a:prstGeom>
        </p:spPr>
      </p:pic>
    </p:spTree>
    <p:extLst>
      <p:ext uri="{BB962C8B-B14F-4D97-AF65-F5344CB8AC3E}">
        <p14:creationId xmlns:p14="http://schemas.microsoft.com/office/powerpoint/2010/main" val="4085957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is a NoSQL Database?</a:t>
            </a:r>
            <a:endParaRPr lang="en-US" sz="4000" dirty="0"/>
          </a:p>
        </p:txBody>
      </p:sp>
      <p:sp>
        <p:nvSpPr>
          <p:cNvPr id="3" name="Footer Placeholder 2"/>
          <p:cNvSpPr>
            <a:spLocks noGrp="1"/>
          </p:cNvSpPr>
          <p:nvPr>
            <p:ph type="ftr" sz="quarter" idx="10"/>
          </p:nvPr>
        </p:nvSpPr>
        <p:spPr/>
        <p:txBody>
          <a:bodyPr/>
          <a:lstStyle/>
          <a:p>
            <a:pPr>
              <a:defRPr/>
            </a:pPr>
            <a:r>
              <a:rPr lang="en-US" dirty="0" smtClean="0"/>
              <a:t>KROENKE and AUER - DATABASE CONCEPTS (7th Edition)                                      Copyright © 2015 Pearson Education, Inc. Publishing as Prentice Hall</a:t>
            </a:r>
            <a:endParaRPr lang="en-US" dirty="0"/>
          </a:p>
        </p:txBody>
      </p:sp>
      <p:sp>
        <p:nvSpPr>
          <p:cNvPr id="4" name="Slide Number Placeholder 3"/>
          <p:cNvSpPr>
            <a:spLocks noGrp="1"/>
          </p:cNvSpPr>
          <p:nvPr>
            <p:ph type="sldNum" sz="quarter" idx="11"/>
          </p:nvPr>
        </p:nvSpPr>
        <p:spPr/>
        <p:txBody>
          <a:bodyPr/>
          <a:lstStyle/>
          <a:p>
            <a:pPr>
              <a:defRPr/>
            </a:pPr>
            <a:r>
              <a:rPr lang="en-US" smtClean="0"/>
              <a:t>1-</a:t>
            </a:r>
            <a:fld id="{FAD59D45-9A81-4187-A0B8-825210711EFE}" type="slidenum">
              <a:rPr lang="en-US" smtClean="0"/>
              <a:pPr>
                <a:defRPr/>
              </a:pPr>
              <a:t>45</a:t>
            </a:fld>
            <a:endParaRPr lang="en-US" dirty="0"/>
          </a:p>
        </p:txBody>
      </p:sp>
      <p:sp>
        <p:nvSpPr>
          <p:cNvPr id="5" name="TextBox 4"/>
          <p:cNvSpPr txBox="1"/>
          <p:nvPr/>
        </p:nvSpPr>
        <p:spPr>
          <a:xfrm>
            <a:off x="1600200" y="1905000"/>
            <a:ext cx="716280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NoSQL database =</a:t>
            </a:r>
            <a:br>
              <a:rPr lang="en-US" sz="2800" dirty="0" smtClean="0"/>
            </a:br>
            <a:r>
              <a:rPr lang="en-US" sz="2800" dirty="0" smtClean="0"/>
              <a:t>     Non-relational database</a:t>
            </a:r>
          </a:p>
          <a:p>
            <a:pPr marL="285750" indent="-285750">
              <a:buFont typeface="Arial" panose="020B0604020202020204" pitchFamily="34" charset="0"/>
              <a:buChar char="•"/>
            </a:pPr>
            <a:r>
              <a:rPr lang="en-US" sz="2800" dirty="0" smtClean="0"/>
              <a:t>Web 2.0 Applications</a:t>
            </a:r>
          </a:p>
          <a:p>
            <a:pPr marL="742950" lvl="1" indent="-285750">
              <a:buFont typeface="Arial" panose="020B0604020202020204" pitchFamily="34" charset="0"/>
              <a:buChar char="•"/>
            </a:pPr>
            <a:r>
              <a:rPr lang="en-US" sz="2800" dirty="0" smtClean="0"/>
              <a:t>Facebook</a:t>
            </a:r>
          </a:p>
          <a:p>
            <a:pPr marL="742950" lvl="1" indent="-285750">
              <a:buFont typeface="Arial" panose="020B0604020202020204" pitchFamily="34" charset="0"/>
              <a:buChar char="•"/>
            </a:pPr>
            <a:r>
              <a:rPr lang="en-US" sz="2800" dirty="0" smtClean="0"/>
              <a:t>Twitter</a:t>
            </a:r>
          </a:p>
          <a:p>
            <a:pPr marL="742950" lvl="1" indent="-285750">
              <a:buFont typeface="Arial" panose="020B0604020202020204" pitchFamily="34" charset="0"/>
              <a:buChar char="•"/>
            </a:pPr>
            <a:r>
              <a:rPr lang="en-US" sz="2800" dirty="0" smtClean="0"/>
              <a:t>Pinterest</a:t>
            </a:r>
          </a:p>
          <a:p>
            <a:pPr marL="285750" indent="-285750">
              <a:buFont typeface="Arial" panose="020B0604020202020204" pitchFamily="34" charset="0"/>
              <a:buChar char="•"/>
            </a:pPr>
            <a:r>
              <a:rPr lang="en-US" sz="2800" dirty="0" smtClean="0"/>
              <a:t>Apache </a:t>
            </a:r>
            <a:r>
              <a:rPr lang="en-US" sz="2800" smtClean="0"/>
              <a:t>Software Foundation </a:t>
            </a:r>
            <a:r>
              <a:rPr lang="en-US" sz="2800" dirty="0" smtClean="0"/>
              <a:t>Cassandra</a:t>
            </a:r>
          </a:p>
          <a:p>
            <a:pPr marL="742950" lvl="1" indent="-285750">
              <a:buFont typeface="Arial" panose="020B0604020202020204" pitchFamily="34" charset="0"/>
              <a:buChar char="•"/>
            </a:pPr>
            <a:r>
              <a:rPr lang="en-US" sz="2800" dirty="0" smtClean="0"/>
              <a:t>Facebook</a:t>
            </a:r>
          </a:p>
          <a:p>
            <a:pPr marL="742950" lvl="1" indent="-285750">
              <a:buFont typeface="Arial" panose="020B0604020202020204" pitchFamily="34" charset="0"/>
              <a:buChar char="•"/>
            </a:pPr>
            <a:r>
              <a:rPr lang="en-US" sz="2800" dirty="0" smtClean="0"/>
              <a:t>Twitter</a:t>
            </a:r>
            <a:endParaRPr lang="en-US" sz="2800" dirty="0"/>
          </a:p>
        </p:txBody>
      </p:sp>
    </p:spTree>
    <p:extLst>
      <p:ext uri="{BB962C8B-B14F-4D97-AF65-F5344CB8AC3E}">
        <p14:creationId xmlns:p14="http://schemas.microsoft.com/office/powerpoint/2010/main" val="1782671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09" name="Picture 2" descr="cid:3287383400_2177562"/>
          <p:cNvPicPr>
            <a:picLocks noChangeAspect="1" noChangeArrowheads="1"/>
          </p:cNvPicPr>
          <p:nvPr/>
        </p:nvPicPr>
        <p:blipFill>
          <a:blip r:embed="rId3" r:link="rId4" cstate="print"/>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17410" name="Rectangle 3"/>
          <p:cNvSpPr>
            <a:spLocks noChangeArrowheads="1"/>
          </p:cNvSpPr>
          <p:nvPr/>
        </p:nvSpPr>
        <p:spPr bwMode="auto">
          <a:xfrm>
            <a:off x="1912938" y="3844925"/>
            <a:ext cx="6697662" cy="1314450"/>
          </a:xfrm>
          <a:prstGeom prst="rect">
            <a:avLst/>
          </a:prstGeom>
          <a:noFill/>
          <a:ln w="9525">
            <a:noFill/>
            <a:miter lim="800000"/>
            <a:headEnd/>
            <a:tailEnd/>
          </a:ln>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17411" name="Rectangle 5"/>
          <p:cNvSpPr txBox="1">
            <a:spLocks noGrp="1" noChangeArrowheads="1"/>
          </p:cNvSpPr>
          <p:nvPr/>
        </p:nvSpPr>
        <p:spPr bwMode="auto">
          <a:xfrm>
            <a:off x="1905000" y="5410200"/>
            <a:ext cx="6858000" cy="609600"/>
          </a:xfrm>
          <a:prstGeom prst="rect">
            <a:avLst/>
          </a:prstGeom>
          <a:noFill/>
          <a:ln w="9525">
            <a:noFill/>
            <a:miter lim="800000"/>
            <a:headEnd/>
            <a:tailEnd/>
          </a:ln>
        </p:spPr>
        <p:txBody>
          <a:bodyPr anchor="b"/>
          <a:lstStyle/>
          <a:p>
            <a:pPr algn="ctr"/>
            <a:r>
              <a:rPr lang="en-US" dirty="0">
                <a:solidFill>
                  <a:srgbClr val="000000"/>
                </a:solidFill>
                <a:latin typeface="Tahoma" pitchFamily="34" charset="0"/>
              </a:rPr>
              <a:t>Copyright © </a:t>
            </a:r>
            <a:r>
              <a:rPr lang="en-US" dirty="0" smtClean="0">
                <a:solidFill>
                  <a:srgbClr val="000000"/>
                </a:solidFill>
                <a:latin typeface="Tahoma" pitchFamily="34" charset="0"/>
              </a:rPr>
              <a:t>2015 </a:t>
            </a:r>
            <a:r>
              <a:rPr lang="en-US" dirty="0">
                <a:solidFill>
                  <a:srgbClr val="000000"/>
                </a:solidFill>
                <a:latin typeface="Tahoma" pitchFamily="34" charset="0"/>
              </a:rPr>
              <a:t>Pearson Education, Inc.  </a:t>
            </a:r>
          </a:p>
          <a:p>
            <a:pPr algn="ctr"/>
            <a:r>
              <a:rPr lang="en-US" dirty="0">
                <a:solidFill>
                  <a:srgbClr val="000000"/>
                </a:solidFill>
                <a:latin typeface="Tahoma" pitchFamily="34" charset="0"/>
              </a:rPr>
              <a:t>Publishing as Prentice Hall</a:t>
            </a:r>
            <a:endParaRPr lang="en-US" dirty="0">
              <a:solidFill>
                <a:srgbClr val="000000"/>
              </a:solidFill>
            </a:endParaRPr>
          </a:p>
        </p:txBody>
      </p:sp>
      <p:sp>
        <p:nvSpPr>
          <p:cNvPr id="5"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chemeClr val="tx1">
                    <a:lumMod val="65000"/>
                    <a:lumOff val="35000"/>
                  </a:schemeClr>
                </a:solidFill>
                <a:latin typeface="Lucida Sans" pitchFamily="34" charset="0"/>
              </a:rPr>
              <a:t>DATABASE CONCEPTS, </a:t>
            </a:r>
            <a:r>
              <a:rPr lang="en-US" sz="2800" dirty="0" smtClean="0">
                <a:solidFill>
                  <a:schemeClr val="tx1">
                    <a:lumMod val="65000"/>
                    <a:lumOff val="35000"/>
                  </a:schemeClr>
                </a:solidFill>
                <a:latin typeface="Lucida Sans" pitchFamily="34" charset="0"/>
              </a:rPr>
              <a:t>7</a:t>
            </a:r>
            <a:r>
              <a:rPr lang="en-US" sz="2800" baseline="30000" dirty="0" smtClean="0">
                <a:solidFill>
                  <a:schemeClr val="tx1">
                    <a:lumMod val="65000"/>
                    <a:lumOff val="35000"/>
                  </a:schemeClr>
                </a:solidFill>
                <a:latin typeface="Lucida Sans" pitchFamily="34" charset="0"/>
              </a:rPr>
              <a:t>th</a:t>
            </a:r>
            <a:r>
              <a:rPr lang="en-US" sz="2800" dirty="0" smtClean="0">
                <a:solidFill>
                  <a:schemeClr val="tx1">
                    <a:lumMod val="65000"/>
                    <a:lumOff val="35000"/>
                  </a:schemeClr>
                </a:solidFill>
                <a:latin typeface="Lucida Sans" pitchFamily="34" charset="0"/>
              </a:rPr>
              <a:t> </a:t>
            </a:r>
            <a:r>
              <a:rPr lang="en-US" sz="2800" dirty="0">
                <a:solidFill>
                  <a:schemeClr val="tx1">
                    <a:lumMod val="65000"/>
                    <a:lumOff val="35000"/>
                  </a:schemeClr>
                </a:solidFill>
                <a:latin typeface="Lucida Sans" pitchFamily="34" charset="0"/>
              </a:rPr>
              <a:t>Edition</a:t>
            </a:r>
          </a:p>
        </p:txBody>
      </p:sp>
    </p:spTree>
    <p:extLst>
      <p:ext uri="{BB962C8B-B14F-4D97-AF65-F5344CB8AC3E}">
        <p14:creationId xmlns:p14="http://schemas.microsoft.com/office/powerpoint/2010/main" val="30161168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99330" name="Rectangle 2"/>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Getting Started</a:t>
            </a:r>
          </a:p>
        </p:txBody>
      </p:sp>
      <p:sp>
        <p:nvSpPr>
          <p:cNvPr id="99331" name="Rectangle 3"/>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End of Presentation on Chapter One</a:t>
            </a:r>
          </a:p>
        </p:txBody>
      </p:sp>
      <p:sp>
        <p:nvSpPr>
          <p:cNvPr id="99332"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chemeClr val="tx1">
                    <a:lumMod val="65000"/>
                    <a:lumOff val="35000"/>
                  </a:schemeClr>
                </a:solidFill>
                <a:latin typeface="Lucida Sans" pitchFamily="34" charset="0"/>
              </a:rPr>
              <a:t>DATABASE CONCEPTS, </a:t>
            </a:r>
            <a:r>
              <a:rPr lang="en-US" sz="2800" dirty="0" smtClean="0">
                <a:solidFill>
                  <a:schemeClr val="tx1">
                    <a:lumMod val="65000"/>
                    <a:lumOff val="35000"/>
                  </a:schemeClr>
                </a:solidFill>
                <a:latin typeface="Lucida Sans" pitchFamily="34" charset="0"/>
              </a:rPr>
              <a:t>7</a:t>
            </a:r>
            <a:r>
              <a:rPr lang="en-US" sz="2800" baseline="30000" dirty="0" smtClean="0">
                <a:solidFill>
                  <a:schemeClr val="tx1">
                    <a:lumMod val="65000"/>
                    <a:lumOff val="35000"/>
                  </a:schemeClr>
                </a:solidFill>
                <a:latin typeface="Lucida Sans" pitchFamily="34" charset="0"/>
              </a:rPr>
              <a:t>th</a:t>
            </a:r>
            <a:r>
              <a:rPr lang="en-US" sz="2800" dirty="0" smtClean="0">
                <a:solidFill>
                  <a:schemeClr val="tx1">
                    <a:lumMod val="65000"/>
                    <a:lumOff val="35000"/>
                  </a:schemeClr>
                </a:solidFill>
                <a:latin typeface="Lucida Sans" pitchFamily="34" charset="0"/>
              </a:rPr>
              <a:t> </a:t>
            </a:r>
            <a:r>
              <a:rPr lang="en-US" sz="2800" dirty="0">
                <a:solidFill>
                  <a:schemeClr val="tx1">
                    <a:lumMod val="65000"/>
                    <a:lumOff val="35000"/>
                  </a:schemeClr>
                </a:solidFill>
                <a:latin typeface="Lucida Sans" pitchFamily="34" charset="0"/>
              </a:rPr>
              <a:t>Edition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4000" dirty="0" smtClean="0"/>
              <a:t>Problems with Lists:</a:t>
            </a:r>
            <a:br>
              <a:rPr lang="en-US" sz="4000" dirty="0" smtClean="0"/>
            </a:br>
            <a:r>
              <a:rPr lang="en-US" sz="4000" dirty="0" smtClean="0"/>
              <a:t>Multiple Themes</a:t>
            </a:r>
          </a:p>
        </p:txBody>
      </p:sp>
      <p:sp>
        <p:nvSpPr>
          <p:cNvPr id="25602" name="Rectangle 3"/>
          <p:cNvSpPr>
            <a:spLocks noGrp="1" noChangeArrowheads="1"/>
          </p:cNvSpPr>
          <p:nvPr>
            <p:ph idx="1"/>
          </p:nvPr>
        </p:nvSpPr>
        <p:spPr/>
        <p:txBody>
          <a:bodyPr/>
          <a:lstStyle/>
          <a:p>
            <a:pPr>
              <a:lnSpc>
                <a:spcPct val="90000"/>
              </a:lnSpc>
            </a:pPr>
            <a:r>
              <a:rPr lang="en-US" dirty="0" smtClean="0"/>
              <a:t>In a list, each row may contain information on more than one theme.  As a result, needed information may appear in the lists only if information on other themes is also present.</a:t>
            </a:r>
          </a:p>
          <a:p>
            <a:pPr lvl="1">
              <a:lnSpc>
                <a:spcPct val="90000"/>
              </a:lnSpc>
            </a:pPr>
            <a:r>
              <a:rPr lang="en-US" dirty="0" smtClean="0"/>
              <a:t>For Example:  A list of Projects may include Project Manager information (Name, ID, and Phone Extension) and Project information (Name, ID, StartDate, Budget) in the same row.</a:t>
            </a:r>
          </a:p>
        </p:txBody>
      </p:sp>
      <p:sp>
        <p:nvSpPr>
          <p:cNvPr id="25603" name="Slide Number Placeholder 2"/>
          <p:cNvSpPr>
            <a:spLocks noGrp="1"/>
          </p:cNvSpPr>
          <p:nvPr>
            <p:ph type="sldNum" sz="quarter" idx="11"/>
          </p:nvPr>
        </p:nvSpPr>
        <p:spPr>
          <a:noFill/>
        </p:spPr>
        <p:txBody>
          <a:bodyPr/>
          <a:lstStyle/>
          <a:p>
            <a:r>
              <a:rPr lang="en-US" dirty="0">
                <a:cs typeface="Arial" charset="0"/>
              </a:rPr>
              <a:t>1-</a:t>
            </a:r>
            <a:fld id="{A017B1A8-B681-4BD3-9531-15C9C5C9CA99}" type="slidenum">
              <a:rPr lang="en-US">
                <a:cs typeface="Arial" charset="0"/>
              </a:rPr>
              <a:pPr/>
              <a:t>5</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522413" y="274638"/>
            <a:ext cx="7164387" cy="1096962"/>
          </a:xfrm>
        </p:spPr>
        <p:txBody>
          <a:bodyPr/>
          <a:lstStyle/>
          <a:p>
            <a:r>
              <a:rPr lang="en-US" dirty="0" smtClean="0"/>
              <a:t>List Modification Issues</a:t>
            </a:r>
          </a:p>
        </p:txBody>
      </p:sp>
      <p:sp>
        <p:nvSpPr>
          <p:cNvPr id="27650" name="Rectangle 3"/>
          <p:cNvSpPr>
            <a:spLocks noGrp="1" noChangeArrowheads="1"/>
          </p:cNvSpPr>
          <p:nvPr>
            <p:ph idx="1"/>
          </p:nvPr>
        </p:nvSpPr>
        <p:spPr>
          <a:xfrm>
            <a:off x="1524000" y="1752600"/>
            <a:ext cx="7391400" cy="4419600"/>
          </a:xfrm>
        </p:spPr>
        <p:txBody>
          <a:bodyPr/>
          <a:lstStyle/>
          <a:p>
            <a:r>
              <a:rPr lang="en-US" dirty="0" smtClean="0"/>
              <a:t>Redundancy and multiple themes create modification problems:</a:t>
            </a:r>
          </a:p>
          <a:p>
            <a:pPr lvl="1"/>
            <a:r>
              <a:rPr lang="en-US" dirty="0" smtClean="0"/>
              <a:t>Deletion problems</a:t>
            </a:r>
          </a:p>
          <a:p>
            <a:pPr lvl="1"/>
            <a:r>
              <a:rPr lang="en-US" dirty="0" smtClean="0"/>
              <a:t>Update problems</a:t>
            </a:r>
          </a:p>
          <a:p>
            <a:pPr lvl="1"/>
            <a:r>
              <a:rPr lang="en-US" dirty="0" smtClean="0"/>
              <a:t>Insertion problems</a:t>
            </a:r>
          </a:p>
        </p:txBody>
      </p:sp>
      <p:sp>
        <p:nvSpPr>
          <p:cNvPr id="27651" name="Slide Number Placeholder 2"/>
          <p:cNvSpPr>
            <a:spLocks noGrp="1"/>
          </p:cNvSpPr>
          <p:nvPr>
            <p:ph type="sldNum" sz="quarter" idx="11"/>
          </p:nvPr>
        </p:nvSpPr>
        <p:spPr>
          <a:noFill/>
        </p:spPr>
        <p:txBody>
          <a:bodyPr/>
          <a:lstStyle/>
          <a:p>
            <a:r>
              <a:rPr lang="en-US" dirty="0">
                <a:cs typeface="Arial" charset="0"/>
              </a:rPr>
              <a:t>1-</a:t>
            </a:r>
            <a:fld id="{7340443E-4B58-48D5-94F6-16E3BD20E877}" type="slidenum">
              <a:rPr lang="en-US">
                <a:cs typeface="Arial" charset="0"/>
              </a:rPr>
              <a:pPr/>
              <a:t>6</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00200"/>
            <a:ext cx="7411810" cy="327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8" name="Rectangle 2"/>
          <p:cNvSpPr>
            <a:spLocks noGrp="1" noChangeArrowheads="1"/>
          </p:cNvSpPr>
          <p:nvPr>
            <p:ph type="title"/>
          </p:nvPr>
        </p:nvSpPr>
        <p:spPr/>
        <p:txBody>
          <a:bodyPr/>
          <a:lstStyle/>
          <a:p>
            <a:r>
              <a:rPr lang="en-US" dirty="0" smtClean="0"/>
              <a:t>List Modification Issues (Cont’d)</a:t>
            </a:r>
          </a:p>
        </p:txBody>
      </p:sp>
      <p:sp>
        <p:nvSpPr>
          <p:cNvPr id="29699" name="Slide Number Placeholder 2"/>
          <p:cNvSpPr>
            <a:spLocks noGrp="1"/>
          </p:cNvSpPr>
          <p:nvPr>
            <p:ph type="sldNum" sz="quarter" idx="11"/>
          </p:nvPr>
        </p:nvSpPr>
        <p:spPr>
          <a:noFill/>
        </p:spPr>
        <p:txBody>
          <a:bodyPr/>
          <a:lstStyle/>
          <a:p>
            <a:r>
              <a:rPr lang="en-US" dirty="0">
                <a:cs typeface="Arial" charset="0"/>
              </a:rPr>
              <a:t>1-</a:t>
            </a:r>
            <a:fld id="{3F0FBF28-A434-426E-A7C7-337F8C8AE436}" type="slidenum">
              <a:rPr lang="en-US">
                <a:cs typeface="Arial" charset="0"/>
              </a:rPr>
              <a:pPr/>
              <a:t>7</a:t>
            </a:fld>
            <a:endParaRPr lang="en-US" dirty="0">
              <a:cs typeface="Arial" charset="0"/>
            </a:endParaRPr>
          </a:p>
        </p:txBody>
      </p:sp>
      <p:sp>
        <p:nvSpPr>
          <p:cNvPr id="6" name="TextBox 5"/>
          <p:cNvSpPr txBox="1"/>
          <p:nvPr/>
        </p:nvSpPr>
        <p:spPr>
          <a:xfrm>
            <a:off x="1905000" y="5638800"/>
            <a:ext cx="6705600" cy="369332"/>
          </a:xfrm>
          <a:prstGeom prst="rect">
            <a:avLst/>
          </a:prstGeom>
          <a:noFill/>
        </p:spPr>
        <p:txBody>
          <a:bodyPr wrap="square" rtlCol="0">
            <a:spAutoFit/>
          </a:bodyPr>
          <a:lstStyle/>
          <a:p>
            <a:r>
              <a:rPr lang="en-US" dirty="0" smtClean="0"/>
              <a:t>Figure 1-5:  The Student with Adviser and Department List</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447800" y="152400"/>
            <a:ext cx="7391400" cy="1295400"/>
          </a:xfrm>
        </p:spPr>
        <p:txBody>
          <a:bodyPr/>
          <a:lstStyle/>
          <a:p>
            <a:r>
              <a:rPr lang="en-US" dirty="0" smtClean="0"/>
              <a:t>Addressing Information Complexities</a:t>
            </a:r>
          </a:p>
        </p:txBody>
      </p:sp>
      <p:sp>
        <p:nvSpPr>
          <p:cNvPr id="31746" name="Rectangle 3"/>
          <p:cNvSpPr>
            <a:spLocks noGrp="1" noChangeArrowheads="1"/>
          </p:cNvSpPr>
          <p:nvPr>
            <p:ph idx="1"/>
          </p:nvPr>
        </p:nvSpPr>
        <p:spPr>
          <a:xfrm>
            <a:off x="1447800" y="1600200"/>
            <a:ext cx="7239000" cy="4248150"/>
          </a:xfrm>
        </p:spPr>
        <p:txBody>
          <a:bodyPr/>
          <a:lstStyle/>
          <a:p>
            <a:r>
              <a:rPr lang="en-US" dirty="0" smtClean="0"/>
              <a:t>Relational databases are designed to address many of the information complexity issues.</a:t>
            </a:r>
          </a:p>
        </p:txBody>
      </p:sp>
      <p:sp>
        <p:nvSpPr>
          <p:cNvPr id="31747" name="Slide Number Placeholder 2"/>
          <p:cNvSpPr>
            <a:spLocks noGrp="1"/>
          </p:cNvSpPr>
          <p:nvPr>
            <p:ph type="sldNum" sz="quarter" idx="11"/>
          </p:nvPr>
        </p:nvSpPr>
        <p:spPr>
          <a:noFill/>
        </p:spPr>
        <p:txBody>
          <a:bodyPr/>
          <a:lstStyle/>
          <a:p>
            <a:r>
              <a:rPr lang="en-US" dirty="0">
                <a:cs typeface="Arial" charset="0"/>
              </a:rPr>
              <a:t>1-</a:t>
            </a:r>
            <a:fld id="{520E6308-63FF-4922-A495-CACD86137AFD}" type="slidenum">
              <a:rPr lang="en-US">
                <a:cs typeface="Arial" charset="0"/>
              </a:rPr>
              <a:pPr/>
              <a:t>8</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1447800" y="274638"/>
            <a:ext cx="7239000" cy="1096962"/>
          </a:xfrm>
        </p:spPr>
        <p:txBody>
          <a:bodyPr/>
          <a:lstStyle/>
          <a:p>
            <a:r>
              <a:rPr lang="en-US" dirty="0" smtClean="0"/>
              <a:t>Relational Databases</a:t>
            </a:r>
          </a:p>
        </p:txBody>
      </p:sp>
      <p:sp>
        <p:nvSpPr>
          <p:cNvPr id="33794" name="Rectangle 3"/>
          <p:cNvSpPr>
            <a:spLocks noGrp="1" noChangeArrowheads="1"/>
          </p:cNvSpPr>
          <p:nvPr>
            <p:ph idx="1"/>
          </p:nvPr>
        </p:nvSpPr>
        <p:spPr/>
        <p:txBody>
          <a:bodyPr/>
          <a:lstStyle/>
          <a:p>
            <a:r>
              <a:rPr lang="en-US" sz="2800" dirty="0" smtClean="0"/>
              <a:t>A </a:t>
            </a:r>
            <a:r>
              <a:rPr lang="en-US" sz="2800" b="1" dirty="0" smtClean="0"/>
              <a:t>relational database</a:t>
            </a:r>
            <a:r>
              <a:rPr lang="en-US" sz="2800" dirty="0" smtClean="0"/>
              <a:t> stores information in tables.  Each informational topic is stored in its own table.</a:t>
            </a:r>
          </a:p>
          <a:p>
            <a:r>
              <a:rPr lang="en-US" sz="2800" dirty="0" smtClean="0"/>
              <a:t>In essence, a relational database will break-up a list into several parts—one part for each theme in the list.</a:t>
            </a:r>
          </a:p>
          <a:p>
            <a:r>
              <a:rPr lang="en-US" sz="2800" dirty="0" smtClean="0"/>
              <a:t>A Project List would be divided into a CUSTOMER Table, a PROJECT Table, and a PROJECT_MANAGER Table.</a:t>
            </a:r>
          </a:p>
        </p:txBody>
      </p:sp>
      <p:sp>
        <p:nvSpPr>
          <p:cNvPr id="33795" name="Slide Number Placeholder 2"/>
          <p:cNvSpPr>
            <a:spLocks noGrp="1"/>
          </p:cNvSpPr>
          <p:nvPr>
            <p:ph type="sldNum" sz="quarter" idx="11"/>
          </p:nvPr>
        </p:nvSpPr>
        <p:spPr>
          <a:noFill/>
        </p:spPr>
        <p:txBody>
          <a:bodyPr/>
          <a:lstStyle/>
          <a:p>
            <a:r>
              <a:rPr lang="en-US" dirty="0">
                <a:cs typeface="Arial" charset="0"/>
              </a:rPr>
              <a:t>1-</a:t>
            </a:r>
            <a:fld id="{C494BEB2-4187-49EC-98D1-4D05C8C2F9D2}" type="slidenum">
              <a:rPr lang="en-US">
                <a:cs typeface="Arial" charset="0"/>
              </a:rPr>
              <a:pPr/>
              <a:t>9</a:t>
            </a:fld>
            <a:endParaRPr lang="en-US" dirty="0">
              <a:cs typeface="Arial" charset="0"/>
            </a:endParaRP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6-PPT-Theme-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DBC-e06-PPT-Theme-01</Template>
  <TotalTime>1160</TotalTime>
  <Words>2360</Words>
  <Application>Microsoft Office PowerPoint</Application>
  <PresentationFormat>On-screen Show (4:3)</PresentationFormat>
  <Paragraphs>317</Paragraphs>
  <Slides>47</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Courier New</vt:lpstr>
      <vt:lpstr>Lucida Sans</vt:lpstr>
      <vt:lpstr>Symbol</vt:lpstr>
      <vt:lpstr>Tahoma</vt:lpstr>
      <vt:lpstr>Times New Roman</vt:lpstr>
      <vt:lpstr>DBC-e06-PPT-Theme-01</vt:lpstr>
      <vt:lpstr>Getting Started</vt:lpstr>
      <vt:lpstr>Chapter Objectives</vt:lpstr>
      <vt:lpstr>Purpose of a Database</vt:lpstr>
      <vt:lpstr>Problems with Lists: Redundancy</vt:lpstr>
      <vt:lpstr>Problems with Lists: Multiple Themes</vt:lpstr>
      <vt:lpstr>List Modification Issues</vt:lpstr>
      <vt:lpstr>List Modification Issues (Cont’d)</vt:lpstr>
      <vt:lpstr>Addressing Information Complexities</vt:lpstr>
      <vt:lpstr>Relational Databases</vt:lpstr>
      <vt:lpstr>Putting the Pieces Back Together</vt:lpstr>
      <vt:lpstr>Sounds Like More Work, Not Less</vt:lpstr>
      <vt:lpstr>Relational Database Example</vt:lpstr>
      <vt:lpstr>A Relational Database Solves the Problems of Lists</vt:lpstr>
      <vt:lpstr>The Department, Advisor and Student Tables</vt:lpstr>
      <vt:lpstr>The Art Course Database Tables</vt:lpstr>
      <vt:lpstr>The Project Equipment Tables</vt:lpstr>
      <vt:lpstr>Structured Query Language (SQL)</vt:lpstr>
      <vt:lpstr>SQL Example</vt:lpstr>
      <vt:lpstr>SQL Example (Cont’d)</vt:lpstr>
      <vt:lpstr>SQL Example Results</vt:lpstr>
      <vt:lpstr>Database Systems</vt:lpstr>
      <vt:lpstr>Components of a  Database System</vt:lpstr>
      <vt:lpstr>Users</vt:lpstr>
      <vt:lpstr>The Database</vt:lpstr>
      <vt:lpstr>Example Database Metadata: A Relationship Diagram</vt:lpstr>
      <vt:lpstr>Database Contents</vt:lpstr>
      <vt:lpstr>Database Management System (DBMS)</vt:lpstr>
      <vt:lpstr>Functions of a DBMS</vt:lpstr>
      <vt:lpstr>Referential Integrity Constraints</vt:lpstr>
      <vt:lpstr>Database Applications</vt:lpstr>
      <vt:lpstr>Functions of Database Applications</vt:lpstr>
      <vt:lpstr>Database Applications: Example Data Entry Form</vt:lpstr>
      <vt:lpstr>Database Applications: Example Query</vt:lpstr>
      <vt:lpstr>Database Applications: Example Report</vt:lpstr>
      <vt:lpstr>Personal Database Systems</vt:lpstr>
      <vt:lpstr>Personal Database Systems</vt:lpstr>
      <vt:lpstr>Personal Database Systems: An SQL Query in Microsoft Access</vt:lpstr>
      <vt:lpstr>Personal Database Systems: SQL Query Results in Microsoft Access</vt:lpstr>
      <vt:lpstr>Enterprise-Class  Database Systems</vt:lpstr>
      <vt:lpstr>Organizational Database Systems</vt:lpstr>
      <vt:lpstr>Commercial DBMS Products</vt:lpstr>
      <vt:lpstr>Enterprise-Class Database Systems: Microsoft SQL Server 2014</vt:lpstr>
      <vt:lpstr>Enterprise-Class Database Systems: Oracle Database Express Edition 11g Release 2</vt:lpstr>
      <vt:lpstr>Enterprise-Class Database Systems: MySQL 5.6</vt:lpstr>
      <vt:lpstr>What is a NoSQL Database?</vt:lpstr>
      <vt:lpstr>PowerPoint Presentation</vt:lpstr>
      <vt:lpstr>Getting Started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DBC-e07-Chapter-01-PPT</dc:title>
  <dc:creator>David.J.Auer</dc:creator>
  <cp:lastModifiedBy>Kim Norbuta</cp:lastModifiedBy>
  <cp:revision>132</cp:revision>
  <dcterms:created xsi:type="dcterms:W3CDTF">2010-07-01T18:09:49Z</dcterms:created>
  <dcterms:modified xsi:type="dcterms:W3CDTF">2014-08-21T14:07:29Z</dcterms:modified>
</cp:coreProperties>
</file>